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5.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1" r:id="rId2"/>
    <p:sldMasterId id="2147483683" r:id="rId3"/>
    <p:sldMasterId id="2147483691" r:id="rId4"/>
  </p:sldMasterIdLst>
  <p:notesMasterIdLst>
    <p:notesMasterId r:id="rId105"/>
  </p:notesMasterIdLst>
  <p:sldIdLst>
    <p:sldId id="360" r:id="rId5"/>
    <p:sldId id="361"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362"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63"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64" r:id="rId82"/>
    <p:sldId id="329"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8" r:id="rId100"/>
    <p:sldId id="353" r:id="rId101"/>
    <p:sldId id="357" r:id="rId102"/>
    <p:sldId id="359" r:id="rId103"/>
    <p:sldId id="365" r:id="rId104"/>
  </p:sldIdLst>
  <p:sldSz cx="9144000" cy="5143500" type="screen16x9"/>
  <p:notesSz cx="6858000" cy="91440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eChRds89eRaAqXv9jMTaw==" hashData="ITSxNSVK+4GiIQs7Y79xXGbGhmA3W6LV+Eb4BhfYbRribeo6oHi2Br95J1jMnqUDY9Wi+DvOZaHd4WzP/zzKrQ=="/>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73" autoAdjust="0"/>
  </p:normalViewPr>
  <p:slideViewPr>
    <p:cSldViewPr>
      <p:cViewPr varScale="1">
        <p:scale>
          <a:sx n="115" d="100"/>
          <a:sy n="115" d="100"/>
        </p:scale>
        <p:origin x="1296" y="10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Sheet1!$L$5:$L$12</c:f>
              <c:strCache>
                <c:ptCount val="8"/>
                <c:pt idx="0">
                  <c:v>Pre departure</c:v>
                </c:pt>
                <c:pt idx="1">
                  <c:v>Climb</c:v>
                </c:pt>
                <c:pt idx="2">
                  <c:v>Descent</c:v>
                </c:pt>
                <c:pt idx="3">
                  <c:v>Initial climb</c:v>
                </c:pt>
                <c:pt idx="4">
                  <c:v>Takeoff</c:v>
                </c:pt>
                <c:pt idx="5">
                  <c:v>Taxi out</c:v>
                </c:pt>
                <c:pt idx="6">
                  <c:v>Approach</c:v>
                </c:pt>
                <c:pt idx="7">
                  <c:v>Enroute</c:v>
                </c:pt>
              </c:strCache>
            </c:strRef>
          </c:cat>
          <c:val>
            <c:numRef>
              <c:f>Sheet1!$M$5:$M$12</c:f>
              <c:numCache>
                <c:formatCode>0%</c:formatCode>
                <c:ptCount val="8"/>
                <c:pt idx="0">
                  <c:v>0.41</c:v>
                </c:pt>
                <c:pt idx="1">
                  <c:v>0.13</c:v>
                </c:pt>
                <c:pt idx="2">
                  <c:v>0.13</c:v>
                </c:pt>
                <c:pt idx="3">
                  <c:v>0.09</c:v>
                </c:pt>
                <c:pt idx="4">
                  <c:v>7.0000000000000007E-2</c:v>
                </c:pt>
                <c:pt idx="5">
                  <c:v>7.0000000000000007E-2</c:v>
                </c:pt>
                <c:pt idx="6">
                  <c:v>0.05</c:v>
                </c:pt>
                <c:pt idx="7">
                  <c:v>0.05</c:v>
                </c:pt>
              </c:numCache>
            </c:numRef>
          </c:val>
          <c:extLst>
            <c:ext xmlns:c16="http://schemas.microsoft.com/office/drawing/2014/chart" uri="{C3380CC4-5D6E-409C-BE32-E72D297353CC}">
              <c16:uniqueId val="{00000000-3C85-4584-AE72-C582D3FBF15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FF000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chemeClr val="accent1"/>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E632B213-E1BB-49AA-A4D4-5EDC7C4A40B8}" type="presOf" srcId="{FA392E01-288A-42CC-8590-28388927E078}" destId="{30F27F84-D2EC-4870-9760-842EA9DCEE47}" srcOrd="0" destOrd="0" presId="urn:microsoft.com/office/officeart/2005/8/layout/chevronAccent+Icon"/>
    <dgm:cxn modelId="{44BDFB15-EA88-4EE3-AF29-D96BCA479AA9}" type="presOf" srcId="{CF336C1B-B525-4F7D-9A3C-0546A5F16848}" destId="{06B45567-E460-46AC-B99B-E1FC76938AA4}" srcOrd="0" destOrd="0" presId="urn:microsoft.com/office/officeart/2005/8/layout/chevronAccent+Icon"/>
    <dgm:cxn modelId="{7260942C-E6CD-49FE-81A1-B99371C15D1E}" srcId="{FA392E01-288A-42CC-8590-28388927E078}" destId="{41E132B3-6123-48AE-A6CE-2B5744A7AE2C}" srcOrd="0" destOrd="0" parTransId="{A27AD9D3-A1DD-4E47-81A4-D3A392346A2A}" sibTransId="{EEC6D0AF-B38E-4097-92EE-86E568723CBE}"/>
    <dgm:cxn modelId="{4A97E5A9-3E2E-48A3-B457-7DC1D0EAE856}" srcId="{FA392E01-288A-42CC-8590-28388927E078}" destId="{CF336C1B-B525-4F7D-9A3C-0546A5F16848}" srcOrd="1" destOrd="0" parTransId="{C64E26A6-766B-4D07-AD86-B29CDDA008F8}" sibTransId="{57F9A8DD-E71D-404C-B300-CE34C318BC83}"/>
    <dgm:cxn modelId="{7C9776B4-D887-4866-8BC8-75006D33DB4F}" type="presOf" srcId="{41E132B3-6123-48AE-A6CE-2B5744A7AE2C}" destId="{5B9C3BAF-BC12-4E3E-B36B-B4ECD8A1E66C}" srcOrd="0" destOrd="0" presId="urn:microsoft.com/office/officeart/2005/8/layout/chevronAccent+Icon"/>
    <dgm:cxn modelId="{6C6EA7CF-01AB-4395-B04A-C3AA9698DCFE}" srcId="{FA392E01-288A-42CC-8590-28388927E078}" destId="{8D8724A4-9609-4875-9796-B8B9398E5D10}" srcOrd="2" destOrd="0" parTransId="{0DCEC7A0-F7E8-42CA-8943-17D57771348F}" sibTransId="{95482FC3-E081-442F-A3F3-C27A7136319C}"/>
    <dgm:cxn modelId="{571AC3D2-90E5-4BA4-B7C6-D7BD19F9F0C0}" type="presOf" srcId="{8D8724A4-9609-4875-9796-B8B9398E5D10}" destId="{9D4312C1-4467-4630-9D45-410ED3BE18DE}" srcOrd="0" destOrd="0" presId="urn:microsoft.com/office/officeart/2005/8/layout/chevronAccent+Icon"/>
    <dgm:cxn modelId="{6AC9693B-FAF9-4432-BBD2-9AECF611A87E}" type="presParOf" srcId="{30F27F84-D2EC-4870-9760-842EA9DCEE47}" destId="{406B5ADD-209C-49B9-A13E-E776E9315608}" srcOrd="0" destOrd="0" presId="urn:microsoft.com/office/officeart/2005/8/layout/chevronAccent+Icon"/>
    <dgm:cxn modelId="{BDBC36E0-E0FA-4F4F-9C5B-A6B3679C455E}" type="presParOf" srcId="{406B5ADD-209C-49B9-A13E-E776E9315608}" destId="{3DE7119F-8D68-482E-9D0D-CBAE0092D5CE}" srcOrd="0" destOrd="0" presId="urn:microsoft.com/office/officeart/2005/8/layout/chevronAccent+Icon"/>
    <dgm:cxn modelId="{53A5E1CC-E03C-4E2B-8B80-D1DD6F1FA9CE}" type="presParOf" srcId="{406B5ADD-209C-49B9-A13E-E776E9315608}" destId="{5B9C3BAF-BC12-4E3E-B36B-B4ECD8A1E66C}" srcOrd="1" destOrd="0" presId="urn:microsoft.com/office/officeart/2005/8/layout/chevronAccent+Icon"/>
    <dgm:cxn modelId="{E006F72F-ED4C-444B-8726-4C4C00EE33C3}" type="presParOf" srcId="{30F27F84-D2EC-4870-9760-842EA9DCEE47}" destId="{74AE7439-2DED-4B4F-BAA5-5378E2390F59}" srcOrd="1" destOrd="0" presId="urn:microsoft.com/office/officeart/2005/8/layout/chevronAccent+Icon"/>
    <dgm:cxn modelId="{A8CCC818-7C4B-4E84-BE9C-9B72464B29D0}" type="presParOf" srcId="{30F27F84-D2EC-4870-9760-842EA9DCEE47}" destId="{3A73F531-DB3B-43FB-8923-2D70E0D9ED54}" srcOrd="2" destOrd="0" presId="urn:microsoft.com/office/officeart/2005/8/layout/chevronAccent+Icon"/>
    <dgm:cxn modelId="{98759659-2B60-4CF0-BFCD-8E7E9FCFCAD3}" type="presParOf" srcId="{3A73F531-DB3B-43FB-8923-2D70E0D9ED54}" destId="{577072C3-7658-4280-B64D-2DFA1FCFEA61}" srcOrd="0" destOrd="0" presId="urn:microsoft.com/office/officeart/2005/8/layout/chevronAccent+Icon"/>
    <dgm:cxn modelId="{A1A9FD4C-75D7-43D1-AA5F-3E4EB0052B36}" type="presParOf" srcId="{3A73F531-DB3B-43FB-8923-2D70E0D9ED54}" destId="{06B45567-E460-46AC-B99B-E1FC76938AA4}" srcOrd="1" destOrd="0" presId="urn:microsoft.com/office/officeart/2005/8/layout/chevronAccent+Icon"/>
    <dgm:cxn modelId="{56E3B83E-99A8-41A5-86EF-79EC5800190A}" type="presParOf" srcId="{30F27F84-D2EC-4870-9760-842EA9DCEE47}" destId="{0E8ABCFD-4F24-47A4-9DF4-48EADFE6357D}" srcOrd="3" destOrd="0" presId="urn:microsoft.com/office/officeart/2005/8/layout/chevronAccent+Icon"/>
    <dgm:cxn modelId="{CAD6046F-68E6-40C8-BFC9-E0DAFE5AE5DB}" type="presParOf" srcId="{30F27F84-D2EC-4870-9760-842EA9DCEE47}" destId="{1C64664E-F335-4EAC-A741-D6279F1B4346}" srcOrd="4" destOrd="0" presId="urn:microsoft.com/office/officeart/2005/8/layout/chevronAccent+Icon"/>
    <dgm:cxn modelId="{C1D120EF-17B3-491D-B4F5-7F5CEC1710E3}" type="presParOf" srcId="{1C64664E-F335-4EAC-A741-D6279F1B4346}" destId="{048D1047-4350-48A6-B6C2-09BF45688C72}" srcOrd="0" destOrd="0" presId="urn:microsoft.com/office/officeart/2005/8/layout/chevronAccent+Icon"/>
    <dgm:cxn modelId="{82DD7EA3-BA07-4F85-AB6D-6B869F0E3E93}"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FF000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chemeClr val="accent1"/>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7260942C-E6CD-49FE-81A1-B99371C15D1E}" srcId="{FA392E01-288A-42CC-8590-28388927E078}" destId="{41E132B3-6123-48AE-A6CE-2B5744A7AE2C}" srcOrd="0" destOrd="0" parTransId="{A27AD9D3-A1DD-4E47-81A4-D3A392346A2A}" sibTransId="{EEC6D0AF-B38E-4097-92EE-86E568723CBE}"/>
    <dgm:cxn modelId="{7A3CE266-8A9F-43DD-9110-65DCBC0762B3}" type="presOf" srcId="{8D8724A4-9609-4875-9796-B8B9398E5D10}" destId="{9D4312C1-4467-4630-9D45-410ED3BE18DE}" srcOrd="0" destOrd="0" presId="urn:microsoft.com/office/officeart/2005/8/layout/chevronAccent+Icon"/>
    <dgm:cxn modelId="{4A97E5A9-3E2E-48A3-B457-7DC1D0EAE856}" srcId="{FA392E01-288A-42CC-8590-28388927E078}" destId="{CF336C1B-B525-4F7D-9A3C-0546A5F16848}" srcOrd="1" destOrd="0" parTransId="{C64E26A6-766B-4D07-AD86-B29CDDA008F8}" sibTransId="{57F9A8DD-E71D-404C-B300-CE34C318BC83}"/>
    <dgm:cxn modelId="{A9C683BC-F595-4DEB-A2F7-B081341A1313}" type="presOf" srcId="{41E132B3-6123-48AE-A6CE-2B5744A7AE2C}" destId="{5B9C3BAF-BC12-4E3E-B36B-B4ECD8A1E66C}" srcOrd="0" destOrd="0" presId="urn:microsoft.com/office/officeart/2005/8/layout/chevronAccent+Icon"/>
    <dgm:cxn modelId="{5555E6C5-FB2E-4CE4-8E3A-A50966F140B6}" type="presOf" srcId="{CF336C1B-B525-4F7D-9A3C-0546A5F16848}" destId="{06B45567-E460-46AC-B99B-E1FC76938AA4}" srcOrd="0" destOrd="0" presId="urn:microsoft.com/office/officeart/2005/8/layout/chevronAccent+Icon"/>
    <dgm:cxn modelId="{6C6EA7CF-01AB-4395-B04A-C3AA9698DCFE}" srcId="{FA392E01-288A-42CC-8590-28388927E078}" destId="{8D8724A4-9609-4875-9796-B8B9398E5D10}" srcOrd="2" destOrd="0" parTransId="{0DCEC7A0-F7E8-42CA-8943-17D57771348F}" sibTransId="{95482FC3-E081-442F-A3F3-C27A7136319C}"/>
    <dgm:cxn modelId="{34DDC0E4-7A27-4420-AC3D-5B34B3BA2BBD}" type="presOf" srcId="{FA392E01-288A-42CC-8590-28388927E078}" destId="{30F27F84-D2EC-4870-9760-842EA9DCEE47}" srcOrd="0" destOrd="0" presId="urn:microsoft.com/office/officeart/2005/8/layout/chevronAccent+Icon"/>
    <dgm:cxn modelId="{4A7C1A27-7774-4C7F-8C95-753233279327}" type="presParOf" srcId="{30F27F84-D2EC-4870-9760-842EA9DCEE47}" destId="{406B5ADD-209C-49B9-A13E-E776E9315608}" srcOrd="0" destOrd="0" presId="urn:microsoft.com/office/officeart/2005/8/layout/chevronAccent+Icon"/>
    <dgm:cxn modelId="{87E4CB04-6B87-412E-AC07-802714A4E761}" type="presParOf" srcId="{406B5ADD-209C-49B9-A13E-E776E9315608}" destId="{3DE7119F-8D68-482E-9D0D-CBAE0092D5CE}" srcOrd="0" destOrd="0" presId="urn:microsoft.com/office/officeart/2005/8/layout/chevronAccent+Icon"/>
    <dgm:cxn modelId="{892B8F9C-EEB1-4B6A-BE59-CC9436D58246}" type="presParOf" srcId="{406B5ADD-209C-49B9-A13E-E776E9315608}" destId="{5B9C3BAF-BC12-4E3E-B36B-B4ECD8A1E66C}" srcOrd="1" destOrd="0" presId="urn:microsoft.com/office/officeart/2005/8/layout/chevronAccent+Icon"/>
    <dgm:cxn modelId="{69CD4428-D630-424E-9325-EC31F83D6B20}" type="presParOf" srcId="{30F27F84-D2EC-4870-9760-842EA9DCEE47}" destId="{74AE7439-2DED-4B4F-BAA5-5378E2390F59}" srcOrd="1" destOrd="0" presId="urn:microsoft.com/office/officeart/2005/8/layout/chevronAccent+Icon"/>
    <dgm:cxn modelId="{C1B4890A-0846-4235-99D7-3482CFC23830}" type="presParOf" srcId="{30F27F84-D2EC-4870-9760-842EA9DCEE47}" destId="{3A73F531-DB3B-43FB-8923-2D70E0D9ED54}" srcOrd="2" destOrd="0" presId="urn:microsoft.com/office/officeart/2005/8/layout/chevronAccent+Icon"/>
    <dgm:cxn modelId="{56516BD0-7FF8-4022-BB76-4FD4E55E0E8D}" type="presParOf" srcId="{3A73F531-DB3B-43FB-8923-2D70E0D9ED54}" destId="{577072C3-7658-4280-B64D-2DFA1FCFEA61}" srcOrd="0" destOrd="0" presId="urn:microsoft.com/office/officeart/2005/8/layout/chevronAccent+Icon"/>
    <dgm:cxn modelId="{BBF66641-6C6C-4E45-BC8C-5A8453B5ADE3}" type="presParOf" srcId="{3A73F531-DB3B-43FB-8923-2D70E0D9ED54}" destId="{06B45567-E460-46AC-B99B-E1FC76938AA4}" srcOrd="1" destOrd="0" presId="urn:microsoft.com/office/officeart/2005/8/layout/chevronAccent+Icon"/>
    <dgm:cxn modelId="{A9F9C5C4-E52A-4825-8B55-59FB5EE101AD}" type="presParOf" srcId="{30F27F84-D2EC-4870-9760-842EA9DCEE47}" destId="{0E8ABCFD-4F24-47A4-9DF4-48EADFE6357D}" srcOrd="3" destOrd="0" presId="urn:microsoft.com/office/officeart/2005/8/layout/chevronAccent+Icon"/>
    <dgm:cxn modelId="{CC61824C-5607-486E-AD68-B4A741A61236}" type="presParOf" srcId="{30F27F84-D2EC-4870-9760-842EA9DCEE47}" destId="{1C64664E-F335-4EAC-A741-D6279F1B4346}" srcOrd="4" destOrd="0" presId="urn:microsoft.com/office/officeart/2005/8/layout/chevronAccent+Icon"/>
    <dgm:cxn modelId="{C6138749-FE43-494D-80EC-0326F50EDB27}" type="presParOf" srcId="{1C64664E-F335-4EAC-A741-D6279F1B4346}" destId="{048D1047-4350-48A6-B6C2-09BF45688C72}" srcOrd="0" destOrd="0" presId="urn:microsoft.com/office/officeart/2005/8/layout/chevronAccent+Icon"/>
    <dgm:cxn modelId="{DA407553-D4D7-4318-89EC-E07AF175D73E}"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FF000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rgbClr val="00B0F0"/>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7260942C-E6CD-49FE-81A1-B99371C15D1E}" srcId="{FA392E01-288A-42CC-8590-28388927E078}" destId="{41E132B3-6123-48AE-A6CE-2B5744A7AE2C}" srcOrd="0" destOrd="0" parTransId="{A27AD9D3-A1DD-4E47-81A4-D3A392346A2A}" sibTransId="{EEC6D0AF-B38E-4097-92EE-86E568723CBE}"/>
    <dgm:cxn modelId="{1C925333-5C61-443B-8523-7C5F7B32BAD2}" type="presOf" srcId="{8D8724A4-9609-4875-9796-B8B9398E5D10}" destId="{9D4312C1-4467-4630-9D45-410ED3BE18DE}" srcOrd="0" destOrd="0" presId="urn:microsoft.com/office/officeart/2005/8/layout/chevronAccent+Icon"/>
    <dgm:cxn modelId="{E2429747-D0C6-498B-A619-B5EE59854811}" type="presOf" srcId="{41E132B3-6123-48AE-A6CE-2B5744A7AE2C}" destId="{5B9C3BAF-BC12-4E3E-B36B-B4ECD8A1E66C}" srcOrd="0" destOrd="0" presId="urn:microsoft.com/office/officeart/2005/8/layout/chevronAccent+Icon"/>
    <dgm:cxn modelId="{2B0D0858-3A37-4ADC-A47B-5178E6C966CD}" type="presOf" srcId="{CF336C1B-B525-4F7D-9A3C-0546A5F16848}" destId="{06B45567-E460-46AC-B99B-E1FC76938AA4}" srcOrd="0" destOrd="0" presId="urn:microsoft.com/office/officeart/2005/8/layout/chevronAccent+Icon"/>
    <dgm:cxn modelId="{6BC07F83-33F1-4A8B-B243-8428159CE8F1}" type="presOf" srcId="{FA392E01-288A-42CC-8590-28388927E078}" destId="{30F27F84-D2EC-4870-9760-842EA9DCEE47}" srcOrd="0" destOrd="0" presId="urn:microsoft.com/office/officeart/2005/8/layout/chevronAccent+Icon"/>
    <dgm:cxn modelId="{4A97E5A9-3E2E-48A3-B457-7DC1D0EAE856}" srcId="{FA392E01-288A-42CC-8590-28388927E078}" destId="{CF336C1B-B525-4F7D-9A3C-0546A5F16848}" srcOrd="1" destOrd="0" parTransId="{C64E26A6-766B-4D07-AD86-B29CDDA008F8}" sibTransId="{57F9A8DD-E71D-404C-B300-CE34C318BC83}"/>
    <dgm:cxn modelId="{6C6EA7CF-01AB-4395-B04A-C3AA9698DCFE}" srcId="{FA392E01-288A-42CC-8590-28388927E078}" destId="{8D8724A4-9609-4875-9796-B8B9398E5D10}" srcOrd="2" destOrd="0" parTransId="{0DCEC7A0-F7E8-42CA-8943-17D57771348F}" sibTransId="{95482FC3-E081-442F-A3F3-C27A7136319C}"/>
    <dgm:cxn modelId="{88E05348-6B13-4625-9848-D7F4BAAD0304}" type="presParOf" srcId="{30F27F84-D2EC-4870-9760-842EA9DCEE47}" destId="{406B5ADD-209C-49B9-A13E-E776E9315608}" srcOrd="0" destOrd="0" presId="urn:microsoft.com/office/officeart/2005/8/layout/chevronAccent+Icon"/>
    <dgm:cxn modelId="{C5B807C5-7E39-46B5-A33B-517085037982}" type="presParOf" srcId="{406B5ADD-209C-49B9-A13E-E776E9315608}" destId="{3DE7119F-8D68-482E-9D0D-CBAE0092D5CE}" srcOrd="0" destOrd="0" presId="urn:microsoft.com/office/officeart/2005/8/layout/chevronAccent+Icon"/>
    <dgm:cxn modelId="{F8AD567E-5860-441E-BBD4-A0E3747726E4}" type="presParOf" srcId="{406B5ADD-209C-49B9-A13E-E776E9315608}" destId="{5B9C3BAF-BC12-4E3E-B36B-B4ECD8A1E66C}" srcOrd="1" destOrd="0" presId="urn:microsoft.com/office/officeart/2005/8/layout/chevronAccent+Icon"/>
    <dgm:cxn modelId="{1C214225-AE73-4336-9A4C-386A946DF7DB}" type="presParOf" srcId="{30F27F84-D2EC-4870-9760-842EA9DCEE47}" destId="{74AE7439-2DED-4B4F-BAA5-5378E2390F59}" srcOrd="1" destOrd="0" presId="urn:microsoft.com/office/officeart/2005/8/layout/chevronAccent+Icon"/>
    <dgm:cxn modelId="{3F73AC3F-C58C-4ED3-8F64-FEDD0E0EE430}" type="presParOf" srcId="{30F27F84-D2EC-4870-9760-842EA9DCEE47}" destId="{3A73F531-DB3B-43FB-8923-2D70E0D9ED54}" srcOrd="2" destOrd="0" presId="urn:microsoft.com/office/officeart/2005/8/layout/chevronAccent+Icon"/>
    <dgm:cxn modelId="{5B52B61D-6047-4BCB-A674-F82F846601C1}" type="presParOf" srcId="{3A73F531-DB3B-43FB-8923-2D70E0D9ED54}" destId="{577072C3-7658-4280-B64D-2DFA1FCFEA61}" srcOrd="0" destOrd="0" presId="urn:microsoft.com/office/officeart/2005/8/layout/chevronAccent+Icon"/>
    <dgm:cxn modelId="{A9518921-5946-4D9C-B945-BCE6925006C1}" type="presParOf" srcId="{3A73F531-DB3B-43FB-8923-2D70E0D9ED54}" destId="{06B45567-E460-46AC-B99B-E1FC76938AA4}" srcOrd="1" destOrd="0" presId="urn:microsoft.com/office/officeart/2005/8/layout/chevronAccent+Icon"/>
    <dgm:cxn modelId="{632055C6-51C0-4AF1-8CFE-65215A32C5F0}" type="presParOf" srcId="{30F27F84-D2EC-4870-9760-842EA9DCEE47}" destId="{0E8ABCFD-4F24-47A4-9DF4-48EADFE6357D}" srcOrd="3" destOrd="0" presId="urn:microsoft.com/office/officeart/2005/8/layout/chevronAccent+Icon"/>
    <dgm:cxn modelId="{8F4CAB82-F78C-4640-80A8-41A7D29F04CA}" type="presParOf" srcId="{30F27F84-D2EC-4870-9760-842EA9DCEE47}" destId="{1C64664E-F335-4EAC-A741-D6279F1B4346}" srcOrd="4" destOrd="0" presId="urn:microsoft.com/office/officeart/2005/8/layout/chevronAccent+Icon"/>
    <dgm:cxn modelId="{98B609DD-D00F-4FD5-A5E5-0461371ECE9B}" type="presParOf" srcId="{1C64664E-F335-4EAC-A741-D6279F1B4346}" destId="{048D1047-4350-48A6-B6C2-09BF45688C72}" srcOrd="0" destOrd="0" presId="urn:microsoft.com/office/officeart/2005/8/layout/chevronAccent+Icon"/>
    <dgm:cxn modelId="{F757F83B-30AD-49B7-BD9E-9C4429ABE6CC}"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FF000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rgbClr val="00B0F0"/>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1B826A0C-7710-4351-B0EC-88A0487A0B08}" type="presOf" srcId="{CF336C1B-B525-4F7D-9A3C-0546A5F16848}" destId="{06B45567-E460-46AC-B99B-E1FC76938AA4}" srcOrd="0" destOrd="0" presId="urn:microsoft.com/office/officeart/2005/8/layout/chevronAccent+Icon"/>
    <dgm:cxn modelId="{7260942C-E6CD-49FE-81A1-B99371C15D1E}" srcId="{FA392E01-288A-42CC-8590-28388927E078}" destId="{41E132B3-6123-48AE-A6CE-2B5744A7AE2C}" srcOrd="0" destOrd="0" parTransId="{A27AD9D3-A1DD-4E47-81A4-D3A392346A2A}" sibTransId="{EEC6D0AF-B38E-4097-92EE-86E568723CBE}"/>
    <dgm:cxn modelId="{0BE99196-C01F-49E1-AB43-38011B45D5C2}" type="presOf" srcId="{8D8724A4-9609-4875-9796-B8B9398E5D10}" destId="{9D4312C1-4467-4630-9D45-410ED3BE18DE}" srcOrd="0" destOrd="0" presId="urn:microsoft.com/office/officeart/2005/8/layout/chevronAccent+Icon"/>
    <dgm:cxn modelId="{4A97E5A9-3E2E-48A3-B457-7DC1D0EAE856}" srcId="{FA392E01-288A-42CC-8590-28388927E078}" destId="{CF336C1B-B525-4F7D-9A3C-0546A5F16848}" srcOrd="1" destOrd="0" parTransId="{C64E26A6-766B-4D07-AD86-B29CDDA008F8}" sibTransId="{57F9A8DD-E71D-404C-B300-CE34C318BC83}"/>
    <dgm:cxn modelId="{F44818B5-8EE5-47FA-9062-F3B27A4AA3B6}" type="presOf" srcId="{FA392E01-288A-42CC-8590-28388927E078}" destId="{30F27F84-D2EC-4870-9760-842EA9DCEE47}" srcOrd="0" destOrd="0" presId="urn:microsoft.com/office/officeart/2005/8/layout/chevronAccent+Icon"/>
    <dgm:cxn modelId="{045524CE-A27D-4FDD-A47D-56EF8B3A409C}" type="presOf" srcId="{41E132B3-6123-48AE-A6CE-2B5744A7AE2C}" destId="{5B9C3BAF-BC12-4E3E-B36B-B4ECD8A1E66C}" srcOrd="0" destOrd="0" presId="urn:microsoft.com/office/officeart/2005/8/layout/chevronAccent+Icon"/>
    <dgm:cxn modelId="{6C6EA7CF-01AB-4395-B04A-C3AA9698DCFE}" srcId="{FA392E01-288A-42CC-8590-28388927E078}" destId="{8D8724A4-9609-4875-9796-B8B9398E5D10}" srcOrd="2" destOrd="0" parTransId="{0DCEC7A0-F7E8-42CA-8943-17D57771348F}" sibTransId="{95482FC3-E081-442F-A3F3-C27A7136319C}"/>
    <dgm:cxn modelId="{DA0E91BF-B4C1-49A0-B472-F9ED5674A00E}" type="presParOf" srcId="{30F27F84-D2EC-4870-9760-842EA9DCEE47}" destId="{406B5ADD-209C-49B9-A13E-E776E9315608}" srcOrd="0" destOrd="0" presId="urn:microsoft.com/office/officeart/2005/8/layout/chevronAccent+Icon"/>
    <dgm:cxn modelId="{83A2AB1F-2958-459A-8F5B-0C4CBE138452}" type="presParOf" srcId="{406B5ADD-209C-49B9-A13E-E776E9315608}" destId="{3DE7119F-8D68-482E-9D0D-CBAE0092D5CE}" srcOrd="0" destOrd="0" presId="urn:microsoft.com/office/officeart/2005/8/layout/chevronAccent+Icon"/>
    <dgm:cxn modelId="{78BAF5FB-82E4-4644-A505-46C98F023887}" type="presParOf" srcId="{406B5ADD-209C-49B9-A13E-E776E9315608}" destId="{5B9C3BAF-BC12-4E3E-B36B-B4ECD8A1E66C}" srcOrd="1" destOrd="0" presId="urn:microsoft.com/office/officeart/2005/8/layout/chevronAccent+Icon"/>
    <dgm:cxn modelId="{5D555085-DAE9-4973-9E3D-4CB9C571B2E7}" type="presParOf" srcId="{30F27F84-D2EC-4870-9760-842EA9DCEE47}" destId="{74AE7439-2DED-4B4F-BAA5-5378E2390F59}" srcOrd="1" destOrd="0" presId="urn:microsoft.com/office/officeart/2005/8/layout/chevronAccent+Icon"/>
    <dgm:cxn modelId="{F90B686B-A753-44D6-87FB-33F525F8BEB1}" type="presParOf" srcId="{30F27F84-D2EC-4870-9760-842EA9DCEE47}" destId="{3A73F531-DB3B-43FB-8923-2D70E0D9ED54}" srcOrd="2" destOrd="0" presId="urn:microsoft.com/office/officeart/2005/8/layout/chevronAccent+Icon"/>
    <dgm:cxn modelId="{E627E9F2-CF71-4285-9B88-9A1668B1586C}" type="presParOf" srcId="{3A73F531-DB3B-43FB-8923-2D70E0D9ED54}" destId="{577072C3-7658-4280-B64D-2DFA1FCFEA61}" srcOrd="0" destOrd="0" presId="urn:microsoft.com/office/officeart/2005/8/layout/chevronAccent+Icon"/>
    <dgm:cxn modelId="{40BEE021-7092-4F90-B16D-99FD4B5A1F40}" type="presParOf" srcId="{3A73F531-DB3B-43FB-8923-2D70E0D9ED54}" destId="{06B45567-E460-46AC-B99B-E1FC76938AA4}" srcOrd="1" destOrd="0" presId="urn:microsoft.com/office/officeart/2005/8/layout/chevronAccent+Icon"/>
    <dgm:cxn modelId="{2B7FD6F4-AB03-48CD-8561-30B91E17BEC4}" type="presParOf" srcId="{30F27F84-D2EC-4870-9760-842EA9DCEE47}" destId="{0E8ABCFD-4F24-47A4-9DF4-48EADFE6357D}" srcOrd="3" destOrd="0" presId="urn:microsoft.com/office/officeart/2005/8/layout/chevronAccent+Icon"/>
    <dgm:cxn modelId="{4BC014C2-DE86-4E2F-A64E-1660DDB37C07}" type="presParOf" srcId="{30F27F84-D2EC-4870-9760-842EA9DCEE47}" destId="{1C64664E-F335-4EAC-A741-D6279F1B4346}" srcOrd="4" destOrd="0" presId="urn:microsoft.com/office/officeart/2005/8/layout/chevronAccent+Icon"/>
    <dgm:cxn modelId="{9965A4C5-1E8E-41CA-B67F-BF83B3E731C9}" type="presParOf" srcId="{1C64664E-F335-4EAC-A741-D6279F1B4346}" destId="{048D1047-4350-48A6-B6C2-09BF45688C72}" srcOrd="0" destOrd="0" presId="urn:microsoft.com/office/officeart/2005/8/layout/chevronAccent+Icon"/>
    <dgm:cxn modelId="{9EF5726B-B295-432D-8E48-AD4348B482D3}"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FF000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rgbClr val="00B0F0"/>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CBB30C1D-9D01-494F-81D2-714DF8B5D8D5}" type="presOf" srcId="{CF336C1B-B525-4F7D-9A3C-0546A5F16848}" destId="{06B45567-E460-46AC-B99B-E1FC76938AA4}" srcOrd="0" destOrd="0" presId="urn:microsoft.com/office/officeart/2005/8/layout/chevronAccent+Icon"/>
    <dgm:cxn modelId="{7260942C-E6CD-49FE-81A1-B99371C15D1E}" srcId="{FA392E01-288A-42CC-8590-28388927E078}" destId="{41E132B3-6123-48AE-A6CE-2B5744A7AE2C}" srcOrd="0" destOrd="0" parTransId="{A27AD9D3-A1DD-4E47-81A4-D3A392346A2A}" sibTransId="{EEC6D0AF-B38E-4097-92EE-86E568723CBE}"/>
    <dgm:cxn modelId="{5FF72272-2041-41C7-8AE6-0A2152581A13}" type="presOf" srcId="{8D8724A4-9609-4875-9796-B8B9398E5D10}" destId="{9D4312C1-4467-4630-9D45-410ED3BE18DE}" srcOrd="0" destOrd="0" presId="urn:microsoft.com/office/officeart/2005/8/layout/chevronAccent+Icon"/>
    <dgm:cxn modelId="{4A97E5A9-3E2E-48A3-B457-7DC1D0EAE856}" srcId="{FA392E01-288A-42CC-8590-28388927E078}" destId="{CF336C1B-B525-4F7D-9A3C-0546A5F16848}" srcOrd="1" destOrd="0" parTransId="{C64E26A6-766B-4D07-AD86-B29CDDA008F8}" sibTransId="{57F9A8DD-E71D-404C-B300-CE34C318BC83}"/>
    <dgm:cxn modelId="{6C6EA7CF-01AB-4395-B04A-C3AA9698DCFE}" srcId="{FA392E01-288A-42CC-8590-28388927E078}" destId="{8D8724A4-9609-4875-9796-B8B9398E5D10}" srcOrd="2" destOrd="0" parTransId="{0DCEC7A0-F7E8-42CA-8943-17D57771348F}" sibTransId="{95482FC3-E081-442F-A3F3-C27A7136319C}"/>
    <dgm:cxn modelId="{52102CDF-7D38-448B-B228-8B9C4D287378}" type="presOf" srcId="{41E132B3-6123-48AE-A6CE-2B5744A7AE2C}" destId="{5B9C3BAF-BC12-4E3E-B36B-B4ECD8A1E66C}" srcOrd="0" destOrd="0" presId="urn:microsoft.com/office/officeart/2005/8/layout/chevronAccent+Icon"/>
    <dgm:cxn modelId="{D4A54AE6-B9BF-4173-AFF1-8216E89F2AE3}" type="presOf" srcId="{FA392E01-288A-42CC-8590-28388927E078}" destId="{30F27F84-D2EC-4870-9760-842EA9DCEE47}" srcOrd="0" destOrd="0" presId="urn:microsoft.com/office/officeart/2005/8/layout/chevronAccent+Icon"/>
    <dgm:cxn modelId="{0B4F94D0-D253-4AB1-A9DF-F7141BC48052}" type="presParOf" srcId="{30F27F84-D2EC-4870-9760-842EA9DCEE47}" destId="{406B5ADD-209C-49B9-A13E-E776E9315608}" srcOrd="0" destOrd="0" presId="urn:microsoft.com/office/officeart/2005/8/layout/chevronAccent+Icon"/>
    <dgm:cxn modelId="{CFC9C767-9BA6-4781-B7A3-B75F5B8E548A}" type="presParOf" srcId="{406B5ADD-209C-49B9-A13E-E776E9315608}" destId="{3DE7119F-8D68-482E-9D0D-CBAE0092D5CE}" srcOrd="0" destOrd="0" presId="urn:microsoft.com/office/officeart/2005/8/layout/chevronAccent+Icon"/>
    <dgm:cxn modelId="{FE726064-D445-4926-8A48-B5943A3DA1F3}" type="presParOf" srcId="{406B5ADD-209C-49B9-A13E-E776E9315608}" destId="{5B9C3BAF-BC12-4E3E-B36B-B4ECD8A1E66C}" srcOrd="1" destOrd="0" presId="urn:microsoft.com/office/officeart/2005/8/layout/chevronAccent+Icon"/>
    <dgm:cxn modelId="{6DEC950B-0CFA-4711-8DE1-45F0C634AF95}" type="presParOf" srcId="{30F27F84-D2EC-4870-9760-842EA9DCEE47}" destId="{74AE7439-2DED-4B4F-BAA5-5378E2390F59}" srcOrd="1" destOrd="0" presId="urn:microsoft.com/office/officeart/2005/8/layout/chevronAccent+Icon"/>
    <dgm:cxn modelId="{7CA6480F-E822-45A9-9D8B-57C3C874F853}" type="presParOf" srcId="{30F27F84-D2EC-4870-9760-842EA9DCEE47}" destId="{3A73F531-DB3B-43FB-8923-2D70E0D9ED54}" srcOrd="2" destOrd="0" presId="urn:microsoft.com/office/officeart/2005/8/layout/chevronAccent+Icon"/>
    <dgm:cxn modelId="{DE9DF65A-FB2E-4BA2-8B84-9A490119C2FD}" type="presParOf" srcId="{3A73F531-DB3B-43FB-8923-2D70E0D9ED54}" destId="{577072C3-7658-4280-B64D-2DFA1FCFEA61}" srcOrd="0" destOrd="0" presId="urn:microsoft.com/office/officeart/2005/8/layout/chevronAccent+Icon"/>
    <dgm:cxn modelId="{0009680A-2B07-45A3-8E6C-50DA873F1CD4}" type="presParOf" srcId="{3A73F531-DB3B-43FB-8923-2D70E0D9ED54}" destId="{06B45567-E460-46AC-B99B-E1FC76938AA4}" srcOrd="1" destOrd="0" presId="urn:microsoft.com/office/officeart/2005/8/layout/chevronAccent+Icon"/>
    <dgm:cxn modelId="{EC899458-80EB-4523-A831-14FC85969B91}" type="presParOf" srcId="{30F27F84-D2EC-4870-9760-842EA9DCEE47}" destId="{0E8ABCFD-4F24-47A4-9DF4-48EADFE6357D}" srcOrd="3" destOrd="0" presId="urn:microsoft.com/office/officeart/2005/8/layout/chevronAccent+Icon"/>
    <dgm:cxn modelId="{FD43D9F0-1AEF-4B3A-9120-BC398E50EE1C}" type="presParOf" srcId="{30F27F84-D2EC-4870-9760-842EA9DCEE47}" destId="{1C64664E-F335-4EAC-A741-D6279F1B4346}" srcOrd="4" destOrd="0" presId="urn:microsoft.com/office/officeart/2005/8/layout/chevronAccent+Icon"/>
    <dgm:cxn modelId="{80A9F66A-0333-4555-B48C-1DAE8604A6F6}" type="presParOf" srcId="{1C64664E-F335-4EAC-A741-D6279F1B4346}" destId="{048D1047-4350-48A6-B6C2-09BF45688C72}" srcOrd="0" destOrd="0" presId="urn:microsoft.com/office/officeart/2005/8/layout/chevronAccent+Icon"/>
    <dgm:cxn modelId="{379A6C24-947A-4347-A893-9ED18A1001E7}"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solidFill>
                <a:schemeClr val="bg2">
                  <a:lumMod val="75000"/>
                </a:schemeClr>
              </a:solidFill>
            </a:rPr>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solidFill>
                <a:schemeClr val="bg2">
                  <a:lumMod val="75000"/>
                </a:schemeClr>
              </a:solidFill>
            </a:rPr>
            <a:t>Enroute</a:t>
          </a:r>
          <a:endParaRPr lang="en-US" dirty="0">
            <a:solidFill>
              <a:schemeClr val="bg2">
                <a:lumMod val="75000"/>
              </a:schemeClr>
            </a:solidFill>
          </a:endParaRPr>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00B0F0"/>
        </a:solidFill>
      </dgm:spPr>
    </dgm:pt>
    <dgm:pt modelId="{5B9C3BAF-BC12-4E3E-B36B-B4ECD8A1E66C}" type="pres">
      <dgm:prSet presAssocID="{41E132B3-6123-48AE-A6CE-2B5744A7AE2C}" presName="txNode" presStyleLbl="fgAcc1" presStyleIdx="0" presStyleCnt="3" custLinFactNeighborX="-2619" custLinFactNeighborY="-1929">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rgbClr val="FF0000"/>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dgm:pt>
    <dgm:pt modelId="{9D4312C1-4467-4630-9D45-410ED3BE18DE}" type="pres">
      <dgm:prSet presAssocID="{8D8724A4-9609-4875-9796-B8B9398E5D10}" presName="txNode" presStyleLbl="fgAcc1" presStyleIdx="2" presStyleCnt="3" custLinFactNeighborX="1394" custLinFactNeighborY="6814">
        <dgm:presLayoutVars>
          <dgm:bulletEnabled val="1"/>
        </dgm:presLayoutVars>
      </dgm:prSet>
      <dgm:spPr/>
    </dgm:pt>
  </dgm:ptLst>
  <dgm:cxnLst>
    <dgm:cxn modelId="{8C341508-C7B2-48A5-BFD4-182144430EFC}" type="presOf" srcId="{8D8724A4-9609-4875-9796-B8B9398E5D10}" destId="{9D4312C1-4467-4630-9D45-410ED3BE18DE}" srcOrd="0" destOrd="0" presId="urn:microsoft.com/office/officeart/2005/8/layout/chevronAccent+Icon"/>
    <dgm:cxn modelId="{FC224A24-FF19-46EB-9E87-416AD0331796}" type="presOf" srcId="{CF336C1B-B525-4F7D-9A3C-0546A5F16848}" destId="{06B45567-E460-46AC-B99B-E1FC76938AA4}" srcOrd="0" destOrd="0" presId="urn:microsoft.com/office/officeart/2005/8/layout/chevronAccent+Icon"/>
    <dgm:cxn modelId="{7260942C-E6CD-49FE-81A1-B99371C15D1E}" srcId="{FA392E01-288A-42CC-8590-28388927E078}" destId="{41E132B3-6123-48AE-A6CE-2B5744A7AE2C}" srcOrd="0" destOrd="0" parTransId="{A27AD9D3-A1DD-4E47-81A4-D3A392346A2A}" sibTransId="{EEC6D0AF-B38E-4097-92EE-86E568723CBE}"/>
    <dgm:cxn modelId="{532A8131-6121-4A0C-8E73-3DAB5E24D134}" type="presOf" srcId="{FA392E01-288A-42CC-8590-28388927E078}" destId="{30F27F84-D2EC-4870-9760-842EA9DCEE47}" srcOrd="0" destOrd="0" presId="urn:microsoft.com/office/officeart/2005/8/layout/chevronAccent+Icon"/>
    <dgm:cxn modelId="{4A97E5A9-3E2E-48A3-B457-7DC1D0EAE856}" srcId="{FA392E01-288A-42CC-8590-28388927E078}" destId="{CF336C1B-B525-4F7D-9A3C-0546A5F16848}" srcOrd="1" destOrd="0" parTransId="{C64E26A6-766B-4D07-AD86-B29CDDA008F8}" sibTransId="{57F9A8DD-E71D-404C-B300-CE34C318BC83}"/>
    <dgm:cxn modelId="{6C6EA7CF-01AB-4395-B04A-C3AA9698DCFE}" srcId="{FA392E01-288A-42CC-8590-28388927E078}" destId="{8D8724A4-9609-4875-9796-B8B9398E5D10}" srcOrd="2" destOrd="0" parTransId="{0DCEC7A0-F7E8-42CA-8943-17D57771348F}" sibTransId="{95482FC3-E081-442F-A3F3-C27A7136319C}"/>
    <dgm:cxn modelId="{EA0D1AFC-4CE3-4E13-BBA7-6ADE44E761C5}" type="presOf" srcId="{41E132B3-6123-48AE-A6CE-2B5744A7AE2C}" destId="{5B9C3BAF-BC12-4E3E-B36B-B4ECD8A1E66C}" srcOrd="0" destOrd="0" presId="urn:microsoft.com/office/officeart/2005/8/layout/chevronAccent+Icon"/>
    <dgm:cxn modelId="{951BC195-49EB-4D67-887D-ACCE844EE26D}" type="presParOf" srcId="{30F27F84-D2EC-4870-9760-842EA9DCEE47}" destId="{406B5ADD-209C-49B9-A13E-E776E9315608}" srcOrd="0" destOrd="0" presId="urn:microsoft.com/office/officeart/2005/8/layout/chevronAccent+Icon"/>
    <dgm:cxn modelId="{FCF5F70C-8540-478C-83A6-0FA5928CC01D}" type="presParOf" srcId="{406B5ADD-209C-49B9-A13E-E776E9315608}" destId="{3DE7119F-8D68-482E-9D0D-CBAE0092D5CE}" srcOrd="0" destOrd="0" presId="urn:microsoft.com/office/officeart/2005/8/layout/chevronAccent+Icon"/>
    <dgm:cxn modelId="{C725DB89-A126-4874-8FA0-0551A63B1947}" type="presParOf" srcId="{406B5ADD-209C-49B9-A13E-E776E9315608}" destId="{5B9C3BAF-BC12-4E3E-B36B-B4ECD8A1E66C}" srcOrd="1" destOrd="0" presId="urn:microsoft.com/office/officeart/2005/8/layout/chevronAccent+Icon"/>
    <dgm:cxn modelId="{93E53C48-C024-4B9E-AFA3-E5924981244E}" type="presParOf" srcId="{30F27F84-D2EC-4870-9760-842EA9DCEE47}" destId="{74AE7439-2DED-4B4F-BAA5-5378E2390F59}" srcOrd="1" destOrd="0" presId="urn:microsoft.com/office/officeart/2005/8/layout/chevronAccent+Icon"/>
    <dgm:cxn modelId="{2DAFE8A6-2F24-4EC9-8111-935C92A6367D}" type="presParOf" srcId="{30F27F84-D2EC-4870-9760-842EA9DCEE47}" destId="{3A73F531-DB3B-43FB-8923-2D70E0D9ED54}" srcOrd="2" destOrd="0" presId="urn:microsoft.com/office/officeart/2005/8/layout/chevronAccent+Icon"/>
    <dgm:cxn modelId="{A82A779E-D9D3-408C-9B2D-B958A9796DB6}" type="presParOf" srcId="{3A73F531-DB3B-43FB-8923-2D70E0D9ED54}" destId="{577072C3-7658-4280-B64D-2DFA1FCFEA61}" srcOrd="0" destOrd="0" presId="urn:microsoft.com/office/officeart/2005/8/layout/chevronAccent+Icon"/>
    <dgm:cxn modelId="{658C9DB7-6DA1-499B-9708-CF0D98F71CE5}" type="presParOf" srcId="{3A73F531-DB3B-43FB-8923-2D70E0D9ED54}" destId="{06B45567-E460-46AC-B99B-E1FC76938AA4}" srcOrd="1" destOrd="0" presId="urn:microsoft.com/office/officeart/2005/8/layout/chevronAccent+Icon"/>
    <dgm:cxn modelId="{97007ED1-ED25-40D2-AFA4-DD9A63F66905}" type="presParOf" srcId="{30F27F84-D2EC-4870-9760-842EA9DCEE47}" destId="{0E8ABCFD-4F24-47A4-9DF4-48EADFE6357D}" srcOrd="3" destOrd="0" presId="urn:microsoft.com/office/officeart/2005/8/layout/chevronAccent+Icon"/>
    <dgm:cxn modelId="{54797E5F-E59E-410E-8989-3B8E1668A9A5}" type="presParOf" srcId="{30F27F84-D2EC-4870-9760-842EA9DCEE47}" destId="{1C64664E-F335-4EAC-A741-D6279F1B4346}" srcOrd="4" destOrd="0" presId="urn:microsoft.com/office/officeart/2005/8/layout/chevronAccent+Icon"/>
    <dgm:cxn modelId="{74ECEE9F-99B2-472C-BD6A-C916EE5D9B69}" type="presParOf" srcId="{1C64664E-F335-4EAC-A741-D6279F1B4346}" destId="{048D1047-4350-48A6-B6C2-09BF45688C72}" srcOrd="0" destOrd="0" presId="urn:microsoft.com/office/officeart/2005/8/layout/chevronAccent+Icon"/>
    <dgm:cxn modelId="{D13FD29F-C276-4E06-A2B4-37C307F7AD3F}"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392E01-288A-42CC-8590-28388927E078}"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1E132B3-6123-48AE-A6CE-2B5744A7AE2C}">
      <dgm:prSet phldrT="[Text]"/>
      <dgm:spPr/>
      <dgm:t>
        <a:bodyPr/>
        <a:lstStyle/>
        <a:p>
          <a:r>
            <a:rPr lang="en-US" dirty="0">
              <a:solidFill>
                <a:schemeClr val="bg2">
                  <a:lumMod val="75000"/>
                </a:schemeClr>
              </a:solidFill>
            </a:rPr>
            <a:t>Recording Clearance</a:t>
          </a:r>
        </a:p>
      </dgm:t>
    </dgm:pt>
    <dgm:pt modelId="{A27AD9D3-A1DD-4E47-81A4-D3A392346A2A}" type="parTrans" cxnId="{7260942C-E6CD-49FE-81A1-B99371C15D1E}">
      <dgm:prSet/>
      <dgm:spPr/>
      <dgm:t>
        <a:bodyPr/>
        <a:lstStyle/>
        <a:p>
          <a:endParaRPr lang="en-US"/>
        </a:p>
      </dgm:t>
    </dgm:pt>
    <dgm:pt modelId="{EEC6D0AF-B38E-4097-92EE-86E568723CBE}" type="sibTrans" cxnId="{7260942C-E6CD-49FE-81A1-B99371C15D1E}">
      <dgm:prSet/>
      <dgm:spPr/>
      <dgm:t>
        <a:bodyPr/>
        <a:lstStyle/>
        <a:p>
          <a:endParaRPr lang="en-US"/>
        </a:p>
      </dgm:t>
    </dgm:pt>
    <dgm:pt modelId="{CF336C1B-B525-4F7D-9A3C-0546A5F16848}">
      <dgm:prSet phldrT="[Text]"/>
      <dgm:spPr/>
      <dgm:t>
        <a:bodyPr/>
        <a:lstStyle/>
        <a:p>
          <a:r>
            <a:rPr lang="en-US" dirty="0">
              <a:solidFill>
                <a:schemeClr val="bg2">
                  <a:lumMod val="75000"/>
                </a:schemeClr>
              </a:solidFill>
            </a:rPr>
            <a:t>Block Out</a:t>
          </a:r>
        </a:p>
      </dgm:t>
    </dgm:pt>
    <dgm:pt modelId="{C64E26A6-766B-4D07-AD86-B29CDDA008F8}" type="parTrans" cxnId="{4A97E5A9-3E2E-48A3-B457-7DC1D0EAE856}">
      <dgm:prSet/>
      <dgm:spPr/>
      <dgm:t>
        <a:bodyPr/>
        <a:lstStyle/>
        <a:p>
          <a:endParaRPr lang="en-US"/>
        </a:p>
      </dgm:t>
    </dgm:pt>
    <dgm:pt modelId="{57F9A8DD-E71D-404C-B300-CE34C318BC83}" type="sibTrans" cxnId="{4A97E5A9-3E2E-48A3-B457-7DC1D0EAE856}">
      <dgm:prSet/>
      <dgm:spPr/>
      <dgm:t>
        <a:bodyPr/>
        <a:lstStyle/>
        <a:p>
          <a:endParaRPr lang="en-US"/>
        </a:p>
      </dgm:t>
    </dgm:pt>
    <dgm:pt modelId="{8D8724A4-9609-4875-9796-B8B9398E5D10}">
      <dgm:prSet phldrT="[Text]"/>
      <dgm:spPr/>
      <dgm:t>
        <a:bodyPr/>
        <a:lstStyle/>
        <a:p>
          <a:r>
            <a:rPr lang="en-US" dirty="0" err="1"/>
            <a:t>Enroute</a:t>
          </a:r>
          <a:endParaRPr lang="en-US" dirty="0"/>
        </a:p>
      </dgm:t>
    </dgm:pt>
    <dgm:pt modelId="{0DCEC7A0-F7E8-42CA-8943-17D57771348F}" type="parTrans" cxnId="{6C6EA7CF-01AB-4395-B04A-C3AA9698DCFE}">
      <dgm:prSet/>
      <dgm:spPr/>
      <dgm:t>
        <a:bodyPr/>
        <a:lstStyle/>
        <a:p>
          <a:endParaRPr lang="en-US"/>
        </a:p>
      </dgm:t>
    </dgm:pt>
    <dgm:pt modelId="{95482FC3-E081-442F-A3F3-C27A7136319C}" type="sibTrans" cxnId="{6C6EA7CF-01AB-4395-B04A-C3AA9698DCFE}">
      <dgm:prSet/>
      <dgm:spPr/>
      <dgm:t>
        <a:bodyPr/>
        <a:lstStyle/>
        <a:p>
          <a:endParaRPr lang="en-US"/>
        </a:p>
      </dgm:t>
    </dgm:pt>
    <dgm:pt modelId="{30F27F84-D2EC-4870-9760-842EA9DCEE47}" type="pres">
      <dgm:prSet presAssocID="{FA392E01-288A-42CC-8590-28388927E078}" presName="Name0" presStyleCnt="0">
        <dgm:presLayoutVars>
          <dgm:dir/>
          <dgm:resizeHandles val="exact"/>
        </dgm:presLayoutVars>
      </dgm:prSet>
      <dgm:spPr/>
    </dgm:pt>
    <dgm:pt modelId="{406B5ADD-209C-49B9-A13E-E776E9315608}" type="pres">
      <dgm:prSet presAssocID="{41E132B3-6123-48AE-A6CE-2B5744A7AE2C}" presName="composite" presStyleCnt="0"/>
      <dgm:spPr/>
    </dgm:pt>
    <dgm:pt modelId="{3DE7119F-8D68-482E-9D0D-CBAE0092D5CE}" type="pres">
      <dgm:prSet presAssocID="{41E132B3-6123-48AE-A6CE-2B5744A7AE2C}" presName="bgChev" presStyleLbl="node1" presStyleIdx="0" presStyleCnt="3"/>
      <dgm:spPr>
        <a:solidFill>
          <a:srgbClr val="00B0F0"/>
        </a:solidFill>
      </dgm:spPr>
    </dgm:pt>
    <dgm:pt modelId="{5B9C3BAF-BC12-4E3E-B36B-B4ECD8A1E66C}" type="pres">
      <dgm:prSet presAssocID="{41E132B3-6123-48AE-A6CE-2B5744A7AE2C}" presName="txNode" presStyleLbl="fgAcc1" presStyleIdx="0" presStyleCnt="3">
        <dgm:presLayoutVars>
          <dgm:bulletEnabled val="1"/>
        </dgm:presLayoutVars>
      </dgm:prSet>
      <dgm:spPr/>
    </dgm:pt>
    <dgm:pt modelId="{74AE7439-2DED-4B4F-BAA5-5378E2390F59}" type="pres">
      <dgm:prSet presAssocID="{EEC6D0AF-B38E-4097-92EE-86E568723CBE}" presName="compositeSpace" presStyleCnt="0"/>
      <dgm:spPr/>
    </dgm:pt>
    <dgm:pt modelId="{3A73F531-DB3B-43FB-8923-2D70E0D9ED54}" type="pres">
      <dgm:prSet presAssocID="{CF336C1B-B525-4F7D-9A3C-0546A5F16848}" presName="composite" presStyleCnt="0"/>
      <dgm:spPr/>
    </dgm:pt>
    <dgm:pt modelId="{577072C3-7658-4280-B64D-2DFA1FCFEA61}" type="pres">
      <dgm:prSet presAssocID="{CF336C1B-B525-4F7D-9A3C-0546A5F16848}" presName="bgChev" presStyleLbl="node1" presStyleIdx="1" presStyleCnt="3"/>
      <dgm:spPr>
        <a:solidFill>
          <a:srgbClr val="00B0F0"/>
        </a:solidFill>
      </dgm:spPr>
    </dgm:pt>
    <dgm:pt modelId="{06B45567-E460-46AC-B99B-E1FC76938AA4}" type="pres">
      <dgm:prSet presAssocID="{CF336C1B-B525-4F7D-9A3C-0546A5F16848}" presName="txNode" presStyleLbl="fgAcc1" presStyleIdx="1" presStyleCnt="3">
        <dgm:presLayoutVars>
          <dgm:bulletEnabled val="1"/>
        </dgm:presLayoutVars>
      </dgm:prSet>
      <dgm:spPr/>
    </dgm:pt>
    <dgm:pt modelId="{0E8ABCFD-4F24-47A4-9DF4-48EADFE6357D}" type="pres">
      <dgm:prSet presAssocID="{57F9A8DD-E71D-404C-B300-CE34C318BC83}" presName="compositeSpace" presStyleCnt="0"/>
      <dgm:spPr/>
    </dgm:pt>
    <dgm:pt modelId="{1C64664E-F335-4EAC-A741-D6279F1B4346}" type="pres">
      <dgm:prSet presAssocID="{8D8724A4-9609-4875-9796-B8B9398E5D10}" presName="composite" presStyleCnt="0"/>
      <dgm:spPr/>
    </dgm:pt>
    <dgm:pt modelId="{048D1047-4350-48A6-B6C2-09BF45688C72}" type="pres">
      <dgm:prSet presAssocID="{8D8724A4-9609-4875-9796-B8B9398E5D10}" presName="bgChev" presStyleLbl="node1" presStyleIdx="2" presStyleCnt="3"/>
      <dgm:spPr>
        <a:solidFill>
          <a:srgbClr val="FF0000"/>
        </a:solidFill>
      </dgm:spPr>
    </dgm:pt>
    <dgm:pt modelId="{9D4312C1-4467-4630-9D45-410ED3BE18DE}" type="pres">
      <dgm:prSet presAssocID="{8D8724A4-9609-4875-9796-B8B9398E5D10}" presName="txNode" presStyleLbl="fgAcc1" presStyleIdx="2" presStyleCnt="3">
        <dgm:presLayoutVars>
          <dgm:bulletEnabled val="1"/>
        </dgm:presLayoutVars>
      </dgm:prSet>
      <dgm:spPr/>
    </dgm:pt>
  </dgm:ptLst>
  <dgm:cxnLst>
    <dgm:cxn modelId="{634E5611-9EA7-492E-87ED-EA14ADBC29DF}" type="presOf" srcId="{FA392E01-288A-42CC-8590-28388927E078}" destId="{30F27F84-D2EC-4870-9760-842EA9DCEE47}" srcOrd="0" destOrd="0" presId="urn:microsoft.com/office/officeart/2005/8/layout/chevronAccent+Icon"/>
    <dgm:cxn modelId="{7260942C-E6CD-49FE-81A1-B99371C15D1E}" srcId="{FA392E01-288A-42CC-8590-28388927E078}" destId="{41E132B3-6123-48AE-A6CE-2B5744A7AE2C}" srcOrd="0" destOrd="0" parTransId="{A27AD9D3-A1DD-4E47-81A4-D3A392346A2A}" sibTransId="{EEC6D0AF-B38E-4097-92EE-86E568723CBE}"/>
    <dgm:cxn modelId="{4A97E5A9-3E2E-48A3-B457-7DC1D0EAE856}" srcId="{FA392E01-288A-42CC-8590-28388927E078}" destId="{CF336C1B-B525-4F7D-9A3C-0546A5F16848}" srcOrd="1" destOrd="0" parTransId="{C64E26A6-766B-4D07-AD86-B29CDDA008F8}" sibTransId="{57F9A8DD-E71D-404C-B300-CE34C318BC83}"/>
    <dgm:cxn modelId="{9BF6CBBB-719E-4F60-ACD7-297F38496191}" type="presOf" srcId="{8D8724A4-9609-4875-9796-B8B9398E5D10}" destId="{9D4312C1-4467-4630-9D45-410ED3BE18DE}" srcOrd="0" destOrd="0" presId="urn:microsoft.com/office/officeart/2005/8/layout/chevronAccent+Icon"/>
    <dgm:cxn modelId="{33E9EDC2-3F19-4506-BEE2-253CFE8EAA71}" type="presOf" srcId="{41E132B3-6123-48AE-A6CE-2B5744A7AE2C}" destId="{5B9C3BAF-BC12-4E3E-B36B-B4ECD8A1E66C}" srcOrd="0" destOrd="0" presId="urn:microsoft.com/office/officeart/2005/8/layout/chevronAccent+Icon"/>
    <dgm:cxn modelId="{6C6EA7CF-01AB-4395-B04A-C3AA9698DCFE}" srcId="{FA392E01-288A-42CC-8590-28388927E078}" destId="{8D8724A4-9609-4875-9796-B8B9398E5D10}" srcOrd="2" destOrd="0" parTransId="{0DCEC7A0-F7E8-42CA-8943-17D57771348F}" sibTransId="{95482FC3-E081-442F-A3F3-C27A7136319C}"/>
    <dgm:cxn modelId="{F2300CF1-76C0-4D00-8DF3-4106D8986688}" type="presOf" srcId="{CF336C1B-B525-4F7D-9A3C-0546A5F16848}" destId="{06B45567-E460-46AC-B99B-E1FC76938AA4}" srcOrd="0" destOrd="0" presId="urn:microsoft.com/office/officeart/2005/8/layout/chevronAccent+Icon"/>
    <dgm:cxn modelId="{E250248F-DBE2-4B31-B0B0-86B9E20F8ACF}" type="presParOf" srcId="{30F27F84-D2EC-4870-9760-842EA9DCEE47}" destId="{406B5ADD-209C-49B9-A13E-E776E9315608}" srcOrd="0" destOrd="0" presId="urn:microsoft.com/office/officeart/2005/8/layout/chevronAccent+Icon"/>
    <dgm:cxn modelId="{6B19F1B9-0424-40EE-917A-C6DF57CF7111}" type="presParOf" srcId="{406B5ADD-209C-49B9-A13E-E776E9315608}" destId="{3DE7119F-8D68-482E-9D0D-CBAE0092D5CE}" srcOrd="0" destOrd="0" presId="urn:microsoft.com/office/officeart/2005/8/layout/chevronAccent+Icon"/>
    <dgm:cxn modelId="{C26A7764-7EBF-4D8D-968C-3CA9A3F6933D}" type="presParOf" srcId="{406B5ADD-209C-49B9-A13E-E776E9315608}" destId="{5B9C3BAF-BC12-4E3E-B36B-B4ECD8A1E66C}" srcOrd="1" destOrd="0" presId="urn:microsoft.com/office/officeart/2005/8/layout/chevronAccent+Icon"/>
    <dgm:cxn modelId="{5EF5EDA8-7137-4E5E-822C-977D0BC039B3}" type="presParOf" srcId="{30F27F84-D2EC-4870-9760-842EA9DCEE47}" destId="{74AE7439-2DED-4B4F-BAA5-5378E2390F59}" srcOrd="1" destOrd="0" presId="urn:microsoft.com/office/officeart/2005/8/layout/chevronAccent+Icon"/>
    <dgm:cxn modelId="{CCB1708A-7957-469A-BC22-0FF5A3AF334E}" type="presParOf" srcId="{30F27F84-D2EC-4870-9760-842EA9DCEE47}" destId="{3A73F531-DB3B-43FB-8923-2D70E0D9ED54}" srcOrd="2" destOrd="0" presId="urn:microsoft.com/office/officeart/2005/8/layout/chevronAccent+Icon"/>
    <dgm:cxn modelId="{A9C60486-05E9-40E4-8095-6961AB17FAC5}" type="presParOf" srcId="{3A73F531-DB3B-43FB-8923-2D70E0D9ED54}" destId="{577072C3-7658-4280-B64D-2DFA1FCFEA61}" srcOrd="0" destOrd="0" presId="urn:microsoft.com/office/officeart/2005/8/layout/chevronAccent+Icon"/>
    <dgm:cxn modelId="{C974D398-9E8B-4E61-BEBF-4970182CC138}" type="presParOf" srcId="{3A73F531-DB3B-43FB-8923-2D70E0D9ED54}" destId="{06B45567-E460-46AC-B99B-E1FC76938AA4}" srcOrd="1" destOrd="0" presId="urn:microsoft.com/office/officeart/2005/8/layout/chevronAccent+Icon"/>
    <dgm:cxn modelId="{3C2E4037-80B3-481D-B153-882C4248B04C}" type="presParOf" srcId="{30F27F84-D2EC-4870-9760-842EA9DCEE47}" destId="{0E8ABCFD-4F24-47A4-9DF4-48EADFE6357D}" srcOrd="3" destOrd="0" presId="urn:microsoft.com/office/officeart/2005/8/layout/chevronAccent+Icon"/>
    <dgm:cxn modelId="{A0DF8304-6B69-44B8-8230-54DAEB95B733}" type="presParOf" srcId="{30F27F84-D2EC-4870-9760-842EA9DCEE47}" destId="{1C64664E-F335-4EAC-A741-D6279F1B4346}" srcOrd="4" destOrd="0" presId="urn:microsoft.com/office/officeart/2005/8/layout/chevronAccent+Icon"/>
    <dgm:cxn modelId="{3CF5A12B-356F-4D24-A7B1-7B2B8B6951A9}" type="presParOf" srcId="{1C64664E-F335-4EAC-A741-D6279F1B4346}" destId="{048D1047-4350-48A6-B6C2-09BF45688C72}" srcOrd="0" destOrd="0" presId="urn:microsoft.com/office/officeart/2005/8/layout/chevronAccent+Icon"/>
    <dgm:cxn modelId="{1CFA7E29-C581-40CA-8BFF-B127238ED81D}" type="presParOf" srcId="{1C64664E-F335-4EAC-A741-D6279F1B4346}" destId="{9D4312C1-4467-4630-9D45-410ED3BE18D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16B1DF-35B7-46F8-9346-14A408D70BF8}" type="doc">
      <dgm:prSet loTypeId="urn:microsoft.com/office/officeart/2005/8/layout/pyramid2" loCatId="pyramid" qsTypeId="urn:microsoft.com/office/officeart/2005/8/quickstyle/simple1" qsCatId="simple" csTypeId="urn:microsoft.com/office/officeart/2005/8/colors/accent1_2" csCatId="accent1" phldr="1"/>
      <dgm:spPr/>
    </dgm:pt>
    <dgm:pt modelId="{26407B7B-19D6-48C8-AC9C-5CC5D9431C70}">
      <dgm:prSet phldrT="[Text]"/>
      <dgm:spPr/>
      <dgm:t>
        <a:bodyPr/>
        <a:lstStyle/>
        <a:p>
          <a:r>
            <a:rPr lang="en-US" dirty="0" err="1"/>
            <a:t>iPAD</a:t>
          </a:r>
          <a:r>
            <a:rPr lang="en-US" dirty="0"/>
            <a:t>/ Terminal Charts/ </a:t>
          </a:r>
          <a:r>
            <a:rPr lang="en-US" dirty="0" err="1"/>
            <a:t>Enroute</a:t>
          </a:r>
          <a:r>
            <a:rPr lang="en-US" dirty="0"/>
            <a:t> Charts</a:t>
          </a:r>
        </a:p>
      </dgm:t>
    </dgm:pt>
    <dgm:pt modelId="{46CA46D1-D17F-4938-8852-D72FE9555853}" type="parTrans" cxnId="{8A8A1DA9-1497-4CDC-AD72-653AB720061D}">
      <dgm:prSet/>
      <dgm:spPr/>
      <dgm:t>
        <a:bodyPr/>
        <a:lstStyle/>
        <a:p>
          <a:endParaRPr lang="en-US"/>
        </a:p>
      </dgm:t>
    </dgm:pt>
    <dgm:pt modelId="{976D2657-5C30-42FA-922A-2B1B80ADD65C}" type="sibTrans" cxnId="{8A8A1DA9-1497-4CDC-AD72-653AB720061D}">
      <dgm:prSet/>
      <dgm:spPr/>
      <dgm:t>
        <a:bodyPr/>
        <a:lstStyle/>
        <a:p>
          <a:endParaRPr lang="en-US"/>
        </a:p>
      </dgm:t>
    </dgm:pt>
    <dgm:pt modelId="{B31E85D2-03BD-4BBB-AEA3-8C5C78035C5F}">
      <dgm:prSet phldrT="[Text]"/>
      <dgm:spPr/>
      <dgm:t>
        <a:bodyPr/>
        <a:lstStyle/>
        <a:p>
          <a:r>
            <a:rPr lang="en-US" dirty="0"/>
            <a:t>Master Flight Document Package</a:t>
          </a:r>
        </a:p>
      </dgm:t>
    </dgm:pt>
    <dgm:pt modelId="{FA877F2A-EC36-4B6E-91EB-1E498A1CA9BF}" type="parTrans" cxnId="{61EE82BF-3B90-4A49-A3A7-BD508A7B742D}">
      <dgm:prSet/>
      <dgm:spPr/>
      <dgm:t>
        <a:bodyPr/>
        <a:lstStyle/>
        <a:p>
          <a:endParaRPr lang="en-US"/>
        </a:p>
      </dgm:t>
    </dgm:pt>
    <dgm:pt modelId="{5605BF69-3A94-44B8-8CCF-BF0B1850E1B0}" type="sibTrans" cxnId="{61EE82BF-3B90-4A49-A3A7-BD508A7B742D}">
      <dgm:prSet/>
      <dgm:spPr/>
      <dgm:t>
        <a:bodyPr/>
        <a:lstStyle/>
        <a:p>
          <a:endParaRPr lang="en-US"/>
        </a:p>
      </dgm:t>
    </dgm:pt>
    <dgm:pt modelId="{9E623012-A651-4DCF-BEA7-933C7DDF0DF8}">
      <dgm:prSet phldrT="[Text]"/>
      <dgm:spPr/>
      <dgm:t>
        <a:bodyPr/>
        <a:lstStyle/>
        <a:p>
          <a:r>
            <a:rPr lang="en-US" dirty="0"/>
            <a:t>AFD</a:t>
          </a:r>
        </a:p>
      </dgm:t>
    </dgm:pt>
    <dgm:pt modelId="{78251BBE-E18D-4DFD-B607-6D0B9FEB1C44}" type="parTrans" cxnId="{52931855-F8DC-4855-AF18-FF8E1C4CA11D}">
      <dgm:prSet/>
      <dgm:spPr/>
      <dgm:t>
        <a:bodyPr/>
        <a:lstStyle/>
        <a:p>
          <a:endParaRPr lang="en-US"/>
        </a:p>
      </dgm:t>
    </dgm:pt>
    <dgm:pt modelId="{BB548A98-01E7-4A6B-984A-788F9D2913DD}" type="sibTrans" cxnId="{52931855-F8DC-4855-AF18-FF8E1C4CA11D}">
      <dgm:prSet/>
      <dgm:spPr/>
      <dgm:t>
        <a:bodyPr/>
        <a:lstStyle/>
        <a:p>
          <a:endParaRPr lang="en-US"/>
        </a:p>
      </dgm:t>
    </dgm:pt>
    <dgm:pt modelId="{3BB94463-9423-44C3-A61F-968CDC72FA1B}">
      <dgm:prSet phldrT="[Text]"/>
      <dgm:spPr/>
      <dgm:t>
        <a:bodyPr/>
        <a:lstStyle/>
        <a:p>
          <a:r>
            <a:rPr lang="en-US" dirty="0"/>
            <a:t>Notes/ Feasibility</a:t>
          </a:r>
        </a:p>
      </dgm:t>
    </dgm:pt>
    <dgm:pt modelId="{23C30EE2-DFEF-4409-A553-F04B5CA96FCE}" type="parTrans" cxnId="{AB9D31DA-E1A3-4052-9D28-9DA0EE23119E}">
      <dgm:prSet/>
      <dgm:spPr/>
      <dgm:t>
        <a:bodyPr/>
        <a:lstStyle/>
        <a:p>
          <a:endParaRPr lang="en-US"/>
        </a:p>
      </dgm:t>
    </dgm:pt>
    <dgm:pt modelId="{90839089-67C8-4F76-9406-94C29DEBFAC7}" type="sibTrans" cxnId="{AB9D31DA-E1A3-4052-9D28-9DA0EE23119E}">
      <dgm:prSet/>
      <dgm:spPr/>
      <dgm:t>
        <a:bodyPr/>
        <a:lstStyle/>
        <a:p>
          <a:endParaRPr lang="en-US"/>
        </a:p>
      </dgm:t>
    </dgm:pt>
    <dgm:pt modelId="{B5B0CA98-7275-4A94-B073-942B1EB4443A}" type="pres">
      <dgm:prSet presAssocID="{2316B1DF-35B7-46F8-9346-14A408D70BF8}" presName="compositeShape" presStyleCnt="0">
        <dgm:presLayoutVars>
          <dgm:dir/>
          <dgm:resizeHandles/>
        </dgm:presLayoutVars>
      </dgm:prSet>
      <dgm:spPr/>
    </dgm:pt>
    <dgm:pt modelId="{086CFFE7-1C57-4F3F-8E6D-F62410BFE5B1}" type="pres">
      <dgm:prSet presAssocID="{2316B1DF-35B7-46F8-9346-14A408D70BF8}" presName="pyramid" presStyleLbl="node1" presStyleIdx="0" presStyleCnt="1" custAng="10800000" custScaleX="82500" custScaleY="79704" custLinFactNeighborX="125" custLinFactNeighborY="268"/>
      <dgm:spPr>
        <a:solidFill>
          <a:srgbClr val="C00000"/>
        </a:solidFill>
      </dgm:spPr>
    </dgm:pt>
    <dgm:pt modelId="{9E2B1F85-4451-408E-B3AA-12A318C42EA8}" type="pres">
      <dgm:prSet presAssocID="{2316B1DF-35B7-46F8-9346-14A408D70BF8}" presName="theList" presStyleCnt="0"/>
      <dgm:spPr/>
    </dgm:pt>
    <dgm:pt modelId="{AA20F833-F842-49E5-A4BA-B7720DDDCEA6}" type="pres">
      <dgm:prSet presAssocID="{26407B7B-19D6-48C8-AC9C-5CC5D9431C70}" presName="aNode" presStyleLbl="fgAcc1" presStyleIdx="0" presStyleCnt="4">
        <dgm:presLayoutVars>
          <dgm:bulletEnabled val="1"/>
        </dgm:presLayoutVars>
      </dgm:prSet>
      <dgm:spPr/>
    </dgm:pt>
    <dgm:pt modelId="{1F843D4D-4E79-456F-97FF-BBAA6E350444}" type="pres">
      <dgm:prSet presAssocID="{26407B7B-19D6-48C8-AC9C-5CC5D9431C70}" presName="aSpace" presStyleCnt="0"/>
      <dgm:spPr/>
    </dgm:pt>
    <dgm:pt modelId="{47DAB9E0-7B0A-4A7F-85CB-18D0E41FFC4E}" type="pres">
      <dgm:prSet presAssocID="{9E623012-A651-4DCF-BEA7-933C7DDF0DF8}" presName="aNode" presStyleLbl="fgAcc1" presStyleIdx="1" presStyleCnt="4">
        <dgm:presLayoutVars>
          <dgm:bulletEnabled val="1"/>
        </dgm:presLayoutVars>
      </dgm:prSet>
      <dgm:spPr/>
    </dgm:pt>
    <dgm:pt modelId="{DBB79AE3-296D-4B5D-AB4C-4F4DA6C6F5FD}" type="pres">
      <dgm:prSet presAssocID="{9E623012-A651-4DCF-BEA7-933C7DDF0DF8}" presName="aSpace" presStyleCnt="0"/>
      <dgm:spPr/>
    </dgm:pt>
    <dgm:pt modelId="{4DCC3F69-0A70-4A23-B2EE-084FCA62ED10}" type="pres">
      <dgm:prSet presAssocID="{3BB94463-9423-44C3-A61F-968CDC72FA1B}" presName="aNode" presStyleLbl="fgAcc1" presStyleIdx="2" presStyleCnt="4">
        <dgm:presLayoutVars>
          <dgm:bulletEnabled val="1"/>
        </dgm:presLayoutVars>
      </dgm:prSet>
      <dgm:spPr/>
    </dgm:pt>
    <dgm:pt modelId="{1FEC7F4F-317A-4FB9-A733-7DA44A26A16C}" type="pres">
      <dgm:prSet presAssocID="{3BB94463-9423-44C3-A61F-968CDC72FA1B}" presName="aSpace" presStyleCnt="0"/>
      <dgm:spPr/>
    </dgm:pt>
    <dgm:pt modelId="{555158D2-3635-4DCD-A768-FD238CB2B820}" type="pres">
      <dgm:prSet presAssocID="{B31E85D2-03BD-4BBB-AEA3-8C5C78035C5F}" presName="aNode" presStyleLbl="fgAcc1" presStyleIdx="3" presStyleCnt="4">
        <dgm:presLayoutVars>
          <dgm:bulletEnabled val="1"/>
        </dgm:presLayoutVars>
      </dgm:prSet>
      <dgm:spPr/>
    </dgm:pt>
    <dgm:pt modelId="{A753E089-7DE5-4F2F-9E77-E221BF51E739}" type="pres">
      <dgm:prSet presAssocID="{B31E85D2-03BD-4BBB-AEA3-8C5C78035C5F}" presName="aSpace" presStyleCnt="0"/>
      <dgm:spPr/>
    </dgm:pt>
  </dgm:ptLst>
  <dgm:cxnLst>
    <dgm:cxn modelId="{47D29B2E-72F1-4EE0-B5AA-8744CB244B70}" type="presOf" srcId="{2316B1DF-35B7-46F8-9346-14A408D70BF8}" destId="{B5B0CA98-7275-4A94-B073-942B1EB4443A}" srcOrd="0" destOrd="0" presId="urn:microsoft.com/office/officeart/2005/8/layout/pyramid2"/>
    <dgm:cxn modelId="{63F3CF49-D720-48BE-B2F5-2B48D4DE7DB0}" type="presOf" srcId="{3BB94463-9423-44C3-A61F-968CDC72FA1B}" destId="{4DCC3F69-0A70-4A23-B2EE-084FCA62ED10}" srcOrd="0" destOrd="0" presId="urn:microsoft.com/office/officeart/2005/8/layout/pyramid2"/>
    <dgm:cxn modelId="{52931855-F8DC-4855-AF18-FF8E1C4CA11D}" srcId="{2316B1DF-35B7-46F8-9346-14A408D70BF8}" destId="{9E623012-A651-4DCF-BEA7-933C7DDF0DF8}" srcOrd="1" destOrd="0" parTransId="{78251BBE-E18D-4DFD-B607-6D0B9FEB1C44}" sibTransId="{BB548A98-01E7-4A6B-984A-788F9D2913DD}"/>
    <dgm:cxn modelId="{156E7990-978D-4121-ABD3-07652FF5F024}" type="presOf" srcId="{B31E85D2-03BD-4BBB-AEA3-8C5C78035C5F}" destId="{555158D2-3635-4DCD-A768-FD238CB2B820}" srcOrd="0" destOrd="0" presId="urn:microsoft.com/office/officeart/2005/8/layout/pyramid2"/>
    <dgm:cxn modelId="{8A8A1DA9-1497-4CDC-AD72-653AB720061D}" srcId="{2316B1DF-35B7-46F8-9346-14A408D70BF8}" destId="{26407B7B-19D6-48C8-AC9C-5CC5D9431C70}" srcOrd="0" destOrd="0" parTransId="{46CA46D1-D17F-4938-8852-D72FE9555853}" sibTransId="{976D2657-5C30-42FA-922A-2B1B80ADD65C}"/>
    <dgm:cxn modelId="{61EE82BF-3B90-4A49-A3A7-BD508A7B742D}" srcId="{2316B1DF-35B7-46F8-9346-14A408D70BF8}" destId="{B31E85D2-03BD-4BBB-AEA3-8C5C78035C5F}" srcOrd="3" destOrd="0" parTransId="{FA877F2A-EC36-4B6E-91EB-1E498A1CA9BF}" sibTransId="{5605BF69-3A94-44B8-8CCF-BF0B1850E1B0}"/>
    <dgm:cxn modelId="{4EE47DC5-94D9-48F2-B359-F36A6168BD0B}" type="presOf" srcId="{9E623012-A651-4DCF-BEA7-933C7DDF0DF8}" destId="{47DAB9E0-7B0A-4A7F-85CB-18D0E41FFC4E}" srcOrd="0" destOrd="0" presId="urn:microsoft.com/office/officeart/2005/8/layout/pyramid2"/>
    <dgm:cxn modelId="{AB9D31DA-E1A3-4052-9D28-9DA0EE23119E}" srcId="{2316B1DF-35B7-46F8-9346-14A408D70BF8}" destId="{3BB94463-9423-44C3-A61F-968CDC72FA1B}" srcOrd="2" destOrd="0" parTransId="{23C30EE2-DFEF-4409-A553-F04B5CA96FCE}" sibTransId="{90839089-67C8-4F76-9406-94C29DEBFAC7}"/>
    <dgm:cxn modelId="{E64D46EC-415C-4FA8-A098-205B98C96041}" type="presOf" srcId="{26407B7B-19D6-48C8-AC9C-5CC5D9431C70}" destId="{AA20F833-F842-49E5-A4BA-B7720DDDCEA6}" srcOrd="0" destOrd="0" presId="urn:microsoft.com/office/officeart/2005/8/layout/pyramid2"/>
    <dgm:cxn modelId="{84A03FC5-F131-42A9-8E16-83E67A6F83A5}" type="presParOf" srcId="{B5B0CA98-7275-4A94-B073-942B1EB4443A}" destId="{086CFFE7-1C57-4F3F-8E6D-F62410BFE5B1}" srcOrd="0" destOrd="0" presId="urn:microsoft.com/office/officeart/2005/8/layout/pyramid2"/>
    <dgm:cxn modelId="{B67F2588-5B8F-4370-8AC4-ABCC05B1611E}" type="presParOf" srcId="{B5B0CA98-7275-4A94-B073-942B1EB4443A}" destId="{9E2B1F85-4451-408E-B3AA-12A318C42EA8}" srcOrd="1" destOrd="0" presId="urn:microsoft.com/office/officeart/2005/8/layout/pyramid2"/>
    <dgm:cxn modelId="{EC829C31-3138-40A7-9194-32C2BC02063B}" type="presParOf" srcId="{9E2B1F85-4451-408E-B3AA-12A318C42EA8}" destId="{AA20F833-F842-49E5-A4BA-B7720DDDCEA6}" srcOrd="0" destOrd="0" presId="urn:microsoft.com/office/officeart/2005/8/layout/pyramid2"/>
    <dgm:cxn modelId="{20D8CF11-A30C-4053-A1BA-F637C308620B}" type="presParOf" srcId="{9E2B1F85-4451-408E-B3AA-12A318C42EA8}" destId="{1F843D4D-4E79-456F-97FF-BBAA6E350444}" srcOrd="1" destOrd="0" presId="urn:microsoft.com/office/officeart/2005/8/layout/pyramid2"/>
    <dgm:cxn modelId="{E2C1B404-ADF9-46B0-B7F8-064E89308D27}" type="presParOf" srcId="{9E2B1F85-4451-408E-B3AA-12A318C42EA8}" destId="{47DAB9E0-7B0A-4A7F-85CB-18D0E41FFC4E}" srcOrd="2" destOrd="0" presId="urn:microsoft.com/office/officeart/2005/8/layout/pyramid2"/>
    <dgm:cxn modelId="{BD12E6FE-79A6-4207-ADF1-5D83E4E76C2E}" type="presParOf" srcId="{9E2B1F85-4451-408E-B3AA-12A318C42EA8}" destId="{DBB79AE3-296D-4B5D-AB4C-4F4DA6C6F5FD}" srcOrd="3" destOrd="0" presId="urn:microsoft.com/office/officeart/2005/8/layout/pyramid2"/>
    <dgm:cxn modelId="{5BB51436-F31C-4EC2-B98B-3A5442AC37D4}" type="presParOf" srcId="{9E2B1F85-4451-408E-B3AA-12A318C42EA8}" destId="{4DCC3F69-0A70-4A23-B2EE-084FCA62ED10}" srcOrd="4" destOrd="0" presId="urn:microsoft.com/office/officeart/2005/8/layout/pyramid2"/>
    <dgm:cxn modelId="{90F544FF-2C36-4915-B749-40FC37E1BCB2}" type="presParOf" srcId="{9E2B1F85-4451-408E-B3AA-12A318C42EA8}" destId="{1FEC7F4F-317A-4FB9-A733-7DA44A26A16C}" srcOrd="5" destOrd="0" presId="urn:microsoft.com/office/officeart/2005/8/layout/pyramid2"/>
    <dgm:cxn modelId="{95D5DD45-C97F-4BE1-8764-0A349A530082}" type="presParOf" srcId="{9E2B1F85-4451-408E-B3AA-12A318C42EA8}" destId="{555158D2-3635-4DCD-A768-FD238CB2B820}" srcOrd="6" destOrd="0" presId="urn:microsoft.com/office/officeart/2005/8/layout/pyramid2"/>
    <dgm:cxn modelId="{1D900DC3-3C35-47A8-AAD8-FB9807022941}" type="presParOf" srcId="{9E2B1F85-4451-408E-B3AA-12A318C42EA8}" destId="{A753E089-7DE5-4F2F-9E77-E221BF51E739}"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441" y="374720"/>
        <a:ext cx="977242" cy="43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441" y="374720"/>
        <a:ext cx="977242" cy="432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441" y="374720"/>
        <a:ext cx="977242" cy="4321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441" y="374720"/>
        <a:ext cx="977242" cy="432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441" y="374720"/>
        <a:ext cx="977242" cy="432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75104"/>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291268" y="380998"/>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Recording Clearance</a:t>
          </a:r>
        </a:p>
      </dsp:txBody>
      <dsp:txXfrm>
        <a:off x="304711" y="394441"/>
        <a:ext cx="977242" cy="432106"/>
      </dsp:txXfrm>
    </dsp:sp>
    <dsp:sp modelId="{577072C3-7658-4280-B64D-2DFA1FCFEA61}">
      <dsp:nvSpPr>
        <dsp:cNvPr id="0" name=""/>
        <dsp:cNvSpPr/>
      </dsp:nvSpPr>
      <dsp:spPr>
        <a:xfrm>
          <a:off x="1358689" y="275104"/>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89852"/>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Block Out</a:t>
          </a:r>
        </a:p>
      </dsp:txBody>
      <dsp:txXfrm>
        <a:off x="1689225" y="403295"/>
        <a:ext cx="977242" cy="432106"/>
      </dsp:txXfrm>
    </dsp:sp>
    <dsp:sp modelId="{048D1047-4350-48A6-B6C2-09BF45688C72}">
      <dsp:nvSpPr>
        <dsp:cNvPr id="0" name=""/>
        <dsp:cNvSpPr/>
      </dsp:nvSpPr>
      <dsp:spPr>
        <a:xfrm>
          <a:off x="2716905" y="275104"/>
          <a:ext cx="1189099" cy="458992"/>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4471" y="421128"/>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2">
                  <a:lumMod val="75000"/>
                </a:schemeClr>
              </a:solidFill>
            </a:rPr>
            <a:t>Enroute</a:t>
          </a:r>
          <a:endParaRPr lang="en-US" sz="1000" kern="1200" dirty="0">
            <a:solidFill>
              <a:schemeClr val="bg2">
                <a:lumMod val="75000"/>
              </a:schemeClr>
            </a:solidFill>
          </a:endParaRPr>
        </a:p>
      </dsp:txBody>
      <dsp:txXfrm>
        <a:off x="3047914" y="434571"/>
        <a:ext cx="977242" cy="432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119F-8D68-482E-9D0D-CBAE0092D5CE}">
      <dsp:nvSpPr>
        <dsp:cNvPr id="0" name=""/>
        <dsp:cNvSpPr/>
      </dsp:nvSpPr>
      <dsp:spPr>
        <a:xfrm>
          <a:off x="473" y="246529"/>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C3BAF-BC12-4E3E-B36B-B4ECD8A1E66C}">
      <dsp:nvSpPr>
        <dsp:cNvPr id="0" name=""/>
        <dsp:cNvSpPr/>
      </dsp:nvSpPr>
      <dsp:spPr>
        <a:xfrm>
          <a:off x="317566"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Recording Clearance</a:t>
          </a:r>
        </a:p>
      </dsp:txBody>
      <dsp:txXfrm>
        <a:off x="331009" y="374720"/>
        <a:ext cx="977242" cy="432106"/>
      </dsp:txXfrm>
    </dsp:sp>
    <dsp:sp modelId="{577072C3-7658-4280-B64D-2DFA1FCFEA61}">
      <dsp:nvSpPr>
        <dsp:cNvPr id="0" name=""/>
        <dsp:cNvSpPr/>
      </dsp:nvSpPr>
      <dsp:spPr>
        <a:xfrm>
          <a:off x="1358689" y="246529"/>
          <a:ext cx="1189099" cy="458992"/>
        </a:xfrm>
        <a:prstGeom prst="chevron">
          <a:avLst>
            <a:gd name="adj" fmla="val 4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45567-E460-46AC-B99B-E1FC76938AA4}">
      <dsp:nvSpPr>
        <dsp:cNvPr id="0" name=""/>
        <dsp:cNvSpPr/>
      </dsp:nvSpPr>
      <dsp:spPr>
        <a:xfrm>
          <a:off x="1675782"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2">
                  <a:lumMod val="75000"/>
                </a:schemeClr>
              </a:solidFill>
            </a:rPr>
            <a:t>Block Out</a:t>
          </a:r>
        </a:p>
      </dsp:txBody>
      <dsp:txXfrm>
        <a:off x="1689225" y="374720"/>
        <a:ext cx="977242" cy="432106"/>
      </dsp:txXfrm>
    </dsp:sp>
    <dsp:sp modelId="{048D1047-4350-48A6-B6C2-09BF45688C72}">
      <dsp:nvSpPr>
        <dsp:cNvPr id="0" name=""/>
        <dsp:cNvSpPr/>
      </dsp:nvSpPr>
      <dsp:spPr>
        <a:xfrm>
          <a:off x="2716905" y="246529"/>
          <a:ext cx="1189099" cy="458992"/>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12C1-4467-4630-9D45-410ED3BE18DE}">
      <dsp:nvSpPr>
        <dsp:cNvPr id="0" name=""/>
        <dsp:cNvSpPr/>
      </dsp:nvSpPr>
      <dsp:spPr>
        <a:xfrm>
          <a:off x="3033998" y="361277"/>
          <a:ext cx="1004128" cy="4589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err="1"/>
            <a:t>Enroute</a:t>
          </a:r>
          <a:endParaRPr lang="en-US" sz="1000" kern="1200" dirty="0"/>
        </a:p>
      </dsp:txBody>
      <dsp:txXfrm>
        <a:off x="3047441" y="374720"/>
        <a:ext cx="977242" cy="432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CFFE7-1C57-4F3F-8E6D-F62410BFE5B1}">
      <dsp:nvSpPr>
        <dsp:cNvPr id="0" name=""/>
        <dsp:cNvSpPr/>
      </dsp:nvSpPr>
      <dsp:spPr>
        <a:xfrm rot="10800000">
          <a:off x="838199" y="396849"/>
          <a:ext cx="3143249" cy="3036722"/>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0F833-F842-49E5-A4BA-B7720DDDCEA6}">
      <dsp:nvSpPr>
        <dsp:cNvPr id="0" name=""/>
        <dsp:cNvSpPr/>
      </dsp:nvSpPr>
      <dsp:spPr>
        <a:xfrm>
          <a:off x="2405062" y="381372"/>
          <a:ext cx="2476500" cy="6771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iPAD</a:t>
          </a:r>
          <a:r>
            <a:rPr lang="en-US" sz="1700" kern="1200" dirty="0"/>
            <a:t>/ Terminal Charts/ </a:t>
          </a:r>
          <a:r>
            <a:rPr lang="en-US" sz="1700" kern="1200" dirty="0" err="1"/>
            <a:t>Enroute</a:t>
          </a:r>
          <a:r>
            <a:rPr lang="en-US" sz="1700" kern="1200" dirty="0"/>
            <a:t> Charts</a:t>
          </a:r>
        </a:p>
      </dsp:txBody>
      <dsp:txXfrm>
        <a:off x="2438119" y="414429"/>
        <a:ext cx="2410386" cy="611053"/>
      </dsp:txXfrm>
    </dsp:sp>
    <dsp:sp modelId="{47DAB9E0-7B0A-4A7F-85CB-18D0E41FFC4E}">
      <dsp:nvSpPr>
        <dsp:cNvPr id="0" name=""/>
        <dsp:cNvSpPr/>
      </dsp:nvSpPr>
      <dsp:spPr>
        <a:xfrm>
          <a:off x="2405062" y="1143186"/>
          <a:ext cx="2476500" cy="6771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AFD</a:t>
          </a:r>
        </a:p>
      </dsp:txBody>
      <dsp:txXfrm>
        <a:off x="2438119" y="1176243"/>
        <a:ext cx="2410386" cy="611053"/>
      </dsp:txXfrm>
    </dsp:sp>
    <dsp:sp modelId="{4DCC3F69-0A70-4A23-B2EE-084FCA62ED10}">
      <dsp:nvSpPr>
        <dsp:cNvPr id="0" name=""/>
        <dsp:cNvSpPr/>
      </dsp:nvSpPr>
      <dsp:spPr>
        <a:xfrm>
          <a:off x="2405062" y="1904999"/>
          <a:ext cx="2476500" cy="6771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Notes/ Feasibility</a:t>
          </a:r>
        </a:p>
      </dsp:txBody>
      <dsp:txXfrm>
        <a:off x="2438119" y="1938056"/>
        <a:ext cx="2410386" cy="611053"/>
      </dsp:txXfrm>
    </dsp:sp>
    <dsp:sp modelId="{555158D2-3635-4DCD-A768-FD238CB2B820}">
      <dsp:nvSpPr>
        <dsp:cNvPr id="0" name=""/>
        <dsp:cNvSpPr/>
      </dsp:nvSpPr>
      <dsp:spPr>
        <a:xfrm>
          <a:off x="2405062" y="2666813"/>
          <a:ext cx="2476500" cy="6771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Master Flight Document Package</a:t>
          </a:r>
        </a:p>
      </dsp:txBody>
      <dsp:txXfrm>
        <a:off x="2438119" y="2699870"/>
        <a:ext cx="2410386" cy="6110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0EDB8-1E67-4851-B24C-6D9BE9C6E8EE}" type="datetimeFigureOut">
              <a:rPr lang="en-US" smtClean="0"/>
              <a:t>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A47F2-E73F-48EF-B786-E8198C56F02B}" type="slidenum">
              <a:rPr lang="en-US" smtClean="0"/>
              <a:t>‹#›</a:t>
            </a:fld>
            <a:endParaRPr lang="en-US"/>
          </a:p>
        </p:txBody>
      </p:sp>
    </p:spTree>
    <p:extLst>
      <p:ext uri="{BB962C8B-B14F-4D97-AF65-F5344CB8AC3E}">
        <p14:creationId xmlns:p14="http://schemas.microsoft.com/office/powerpoint/2010/main" val="59262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Primary Course </a:t>
            </a:r>
            <a:r>
              <a:rPr lang="en-US" sz="1200" dirty="0">
                <a:effectLst/>
                <a:latin typeface="+mn-lt"/>
                <a:ea typeface="Calibri"/>
                <a:cs typeface="Times New Roman"/>
              </a:rPr>
              <a:t>Objectives:</a:t>
            </a:r>
          </a:p>
          <a:p>
            <a:pPr marL="342900" marR="0" lvl="0" indent="-342900">
              <a:lnSpc>
                <a:spcPct val="115000"/>
              </a:lnSpc>
              <a:spcBef>
                <a:spcPts val="0"/>
              </a:spcBef>
              <a:spcAft>
                <a:spcPts val="0"/>
              </a:spcAft>
              <a:buFont typeface="+mj-lt"/>
              <a:buAutoNum type="arabicParenR"/>
            </a:pPr>
            <a:r>
              <a:rPr lang="en-US" sz="1200" dirty="0">
                <a:effectLst/>
                <a:latin typeface="+mn-lt"/>
                <a:ea typeface="Calibri"/>
                <a:cs typeface="Times New Roman"/>
              </a:rPr>
              <a:t>Crews will be able to recite the top 2 causes of Nav. deviations as per NJA NAV Deviation Letter:</a:t>
            </a:r>
          </a:p>
          <a:p>
            <a:pPr marL="742950" marR="0" lvl="1" indent="-285750">
              <a:lnSpc>
                <a:spcPct val="115000"/>
              </a:lnSpc>
              <a:spcBef>
                <a:spcPts val="0"/>
              </a:spcBef>
              <a:spcAft>
                <a:spcPts val="0"/>
              </a:spcAft>
              <a:buFont typeface="+mj-lt"/>
              <a:buAutoNum type="alphaLcPeriod"/>
            </a:pPr>
            <a:r>
              <a:rPr lang="en-US" sz="1200" dirty="0">
                <a:effectLst/>
                <a:latin typeface="+mn-lt"/>
                <a:ea typeface="Calibri"/>
                <a:cs typeface="Times New Roman"/>
              </a:rPr>
              <a:t>Incorrect route programming = 44%</a:t>
            </a:r>
          </a:p>
          <a:p>
            <a:pPr marL="742950" marR="0" lvl="1" indent="-285750">
              <a:lnSpc>
                <a:spcPct val="115000"/>
              </a:lnSpc>
              <a:spcBef>
                <a:spcPts val="0"/>
              </a:spcBef>
              <a:spcAft>
                <a:spcPts val="0"/>
              </a:spcAft>
              <a:buFont typeface="+mj-lt"/>
              <a:buAutoNum type="alphaLcPeriod"/>
            </a:pPr>
            <a:r>
              <a:rPr lang="en-US" sz="1200" dirty="0">
                <a:effectLst/>
                <a:latin typeface="+mn-lt"/>
                <a:ea typeface="Calibri"/>
                <a:cs typeface="Times New Roman"/>
              </a:rPr>
              <a:t>Misunderstood clearances = 22%</a:t>
            </a:r>
          </a:p>
          <a:p>
            <a:pPr marL="742950" marR="0" lvl="1" indent="-285750">
              <a:lnSpc>
                <a:spcPct val="115000"/>
              </a:lnSpc>
              <a:spcBef>
                <a:spcPts val="0"/>
              </a:spcBef>
              <a:spcAft>
                <a:spcPts val="0"/>
              </a:spcAft>
              <a:buFont typeface="+mj-lt"/>
              <a:buAutoNum type="alphaLcPeriod"/>
            </a:pPr>
            <a:r>
              <a:rPr lang="en-US" sz="1200" dirty="0">
                <a:effectLst/>
                <a:latin typeface="+mn-lt"/>
                <a:ea typeface="Calibri"/>
                <a:cs typeface="Times New Roman"/>
              </a:rPr>
              <a:t>Improper execution of correctly planned route = 16%</a:t>
            </a:r>
          </a:p>
          <a:p>
            <a:pPr marL="742950" marR="0" lvl="1" indent="-285750">
              <a:lnSpc>
                <a:spcPct val="115000"/>
              </a:lnSpc>
              <a:spcBef>
                <a:spcPts val="0"/>
              </a:spcBef>
              <a:spcAft>
                <a:spcPts val="0"/>
              </a:spcAft>
              <a:buFont typeface="+mj-lt"/>
              <a:buAutoNum type="alphaLcPeriod"/>
            </a:pPr>
            <a:r>
              <a:rPr lang="en-US" sz="1200" dirty="0">
                <a:effectLst/>
                <a:latin typeface="+mn-lt"/>
                <a:ea typeface="Calibri"/>
                <a:cs typeface="Times New Roman"/>
              </a:rPr>
              <a:t>Improper application of automation = 13%</a:t>
            </a:r>
          </a:p>
          <a:p>
            <a:pPr marL="742950" marR="0" lvl="1" indent="-285750">
              <a:lnSpc>
                <a:spcPct val="115000"/>
              </a:lnSpc>
              <a:spcBef>
                <a:spcPts val="0"/>
              </a:spcBef>
              <a:spcAft>
                <a:spcPts val="0"/>
              </a:spcAft>
              <a:buFont typeface="+mj-lt"/>
              <a:buAutoNum type="alphaLcPeriod"/>
            </a:pPr>
            <a:r>
              <a:rPr lang="en-US" sz="1200" dirty="0">
                <a:effectLst/>
                <a:latin typeface="+mn-lt"/>
                <a:ea typeface="Calibri"/>
                <a:cs typeface="Times New Roman"/>
              </a:rPr>
              <a:t>Misunderstood procedures = 4%</a:t>
            </a:r>
          </a:p>
          <a:p>
            <a:pPr marL="342900" marR="0" lvl="0" indent="-342900">
              <a:lnSpc>
                <a:spcPct val="115000"/>
              </a:lnSpc>
              <a:spcBef>
                <a:spcPts val="0"/>
              </a:spcBef>
              <a:spcAft>
                <a:spcPts val="0"/>
              </a:spcAft>
              <a:buFont typeface="+mj-lt"/>
              <a:buAutoNum type="arabicParenR"/>
            </a:pPr>
            <a:r>
              <a:rPr lang="en-US" sz="1200" dirty="0">
                <a:effectLst/>
                <a:latin typeface="+mn-lt"/>
                <a:ea typeface="Calibri"/>
                <a:cs typeface="Times New Roman"/>
              </a:rPr>
              <a:t>Crews will be able to accurately describe the steps and each crewmembers responsibility when conducting the FMS verification procedure policy IAW FOM  </a:t>
            </a:r>
            <a:r>
              <a:rPr lang="en-US" sz="1200" dirty="0">
                <a:solidFill>
                  <a:srgbClr val="FF0000"/>
                </a:solidFill>
                <a:effectLst/>
                <a:latin typeface="+mn-lt"/>
                <a:ea typeface="Calibri"/>
                <a:cs typeface="Times New Roman"/>
              </a:rPr>
              <a:t>or AOM</a:t>
            </a:r>
            <a:r>
              <a:rPr lang="en-US" sz="1200" dirty="0">
                <a:effectLst/>
                <a:latin typeface="+mn-lt"/>
                <a:ea typeface="Calibri"/>
                <a:cs typeface="Times New Roman"/>
              </a:rPr>
              <a:t> requirements.</a:t>
            </a:r>
          </a:p>
          <a:p>
            <a:pPr marL="342900" marR="0" lvl="0" indent="-342900">
              <a:lnSpc>
                <a:spcPct val="115000"/>
              </a:lnSpc>
              <a:spcBef>
                <a:spcPts val="0"/>
              </a:spcBef>
              <a:spcAft>
                <a:spcPts val="0"/>
              </a:spcAft>
              <a:buFont typeface="+mj-lt"/>
              <a:buAutoNum type="arabicParenR"/>
            </a:pPr>
            <a:r>
              <a:rPr lang="en-US" sz="1200" dirty="0">
                <a:effectLst/>
                <a:latin typeface="+mn-lt"/>
                <a:ea typeface="Calibri"/>
                <a:cs typeface="Times New Roman"/>
              </a:rPr>
              <a:t>Crews will identify techniques used to mitigate errors associated with clearance recording and clearance misunderstandings as experienced when logging pre-departure clearance with ATC. </a:t>
            </a:r>
          </a:p>
          <a:p>
            <a:pPr marL="0" marR="0" lvl="0" indent="0">
              <a:lnSpc>
                <a:spcPct val="115000"/>
              </a:lnSpc>
              <a:spcBef>
                <a:spcPts val="0"/>
              </a:spcBef>
              <a:spcAft>
                <a:spcPts val="0"/>
              </a:spcAft>
              <a:buFont typeface="+mj-lt"/>
              <a:buNone/>
            </a:pPr>
            <a:endParaRPr lang="en-US" sz="1200" dirty="0">
              <a:effectLst/>
              <a:latin typeface="+mn-lt"/>
              <a:ea typeface="Calibri"/>
              <a:cs typeface="Times New Roman"/>
            </a:endParaRPr>
          </a:p>
          <a:p>
            <a:pPr marL="0" marR="0">
              <a:lnSpc>
                <a:spcPct val="115000"/>
              </a:lnSpc>
              <a:spcBef>
                <a:spcPts val="0"/>
              </a:spcBef>
              <a:spcAft>
                <a:spcPts val="0"/>
              </a:spcAft>
            </a:pPr>
            <a:r>
              <a:rPr lang="en-US" sz="1200" dirty="0">
                <a:effectLst/>
                <a:latin typeface="+mn-lt"/>
                <a:ea typeface="Calibri"/>
                <a:cs typeface="Times New Roman"/>
              </a:rPr>
              <a:t> </a:t>
            </a:r>
          </a:p>
          <a:p>
            <a:pPr marL="0" marR="0">
              <a:lnSpc>
                <a:spcPct val="115000"/>
              </a:lnSpc>
              <a:spcBef>
                <a:spcPts val="0"/>
              </a:spcBef>
              <a:spcAft>
                <a:spcPts val="0"/>
              </a:spcAft>
            </a:pPr>
            <a:r>
              <a:rPr lang="en-US" sz="1200" dirty="0">
                <a:effectLst/>
                <a:latin typeface="+mn-lt"/>
                <a:ea typeface="Calibri"/>
                <a:cs typeface="Times New Roman"/>
              </a:rPr>
              <a:t> </a:t>
            </a:r>
          </a:p>
          <a:p>
            <a:pPr marL="0" marR="0">
              <a:lnSpc>
                <a:spcPct val="115000"/>
              </a:lnSpc>
              <a:spcBef>
                <a:spcPts val="0"/>
              </a:spcBef>
              <a:spcAft>
                <a:spcPts val="0"/>
              </a:spcAft>
            </a:pPr>
            <a:r>
              <a:rPr lang="en-US" sz="1200" dirty="0">
                <a:effectLst/>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34458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 Notes:</a:t>
            </a:r>
          </a:p>
          <a:p>
            <a:r>
              <a:rPr lang="en-US" dirty="0"/>
              <a:t>Two</a:t>
            </a:r>
            <a:r>
              <a:rPr lang="en-US" baseline="0" dirty="0"/>
              <a:t> bullets have been provided for answers to “barrier to threat of </a:t>
            </a:r>
            <a:r>
              <a:rPr lang="en-US" baseline="0" dirty="0" err="1"/>
              <a:t>nav</a:t>
            </a:r>
            <a:r>
              <a:rPr lang="en-US" baseline="0" dirty="0"/>
              <a:t> deviation” . Instructor should have a third if class does not provide an answer.</a:t>
            </a:r>
            <a:endParaRPr lang="en-US" dirty="0"/>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5579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ASRS Analysis</a:t>
            </a:r>
            <a:r>
              <a:rPr lang="en-US" baseline="0" dirty="0"/>
              <a:t> “Callback” Issue 352 – April 2009</a:t>
            </a:r>
            <a:endParaRPr lang="en-US" dirty="0"/>
          </a:p>
        </p:txBody>
      </p:sp>
      <p:sp>
        <p:nvSpPr>
          <p:cNvPr id="4" name="Slide Number Placeholder 3"/>
          <p:cNvSpPr>
            <a:spLocks noGrp="1"/>
          </p:cNvSpPr>
          <p:nvPr>
            <p:ph type="sldNum" sz="quarter" idx="10"/>
          </p:nvPr>
        </p:nvSpPr>
        <p:spPr/>
        <p:txBody>
          <a:bodyPr/>
          <a:lstStyle/>
          <a:p>
            <a:fld id="{DCD3B87F-99D8-4756-85AA-1AE41AEAB7F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9653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Referenced by ACN (179596)</a:t>
            </a:r>
          </a:p>
          <a:p>
            <a:r>
              <a:rPr lang="en-US" dirty="0">
                <a:solidFill>
                  <a:srgbClr val="FF0000"/>
                </a:solidFill>
              </a:rPr>
              <a:t>This seems like a pretty gross error that certainly should have been caught by pilots. Do we have one with a more subtle “gotcha” that would really drive home the need</a:t>
            </a:r>
            <a:r>
              <a:rPr lang="en-US" baseline="0" dirty="0">
                <a:solidFill>
                  <a:srgbClr val="FF0000"/>
                </a:solidFill>
              </a:rPr>
              <a:t> for attention to detail?</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CD3B87F-99D8-4756-85AA-1AE41AEAB7F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4853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3713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 Notes:</a:t>
            </a:r>
          </a:p>
          <a:p>
            <a:r>
              <a:rPr lang="en-US" baseline="0" dirty="0"/>
              <a:t>Four bullets have been provided for answers to “barriers to threat of </a:t>
            </a:r>
            <a:r>
              <a:rPr lang="en-US" baseline="0" dirty="0" err="1"/>
              <a:t>Nav</a:t>
            </a:r>
            <a:r>
              <a:rPr lang="en-US" baseline="0" dirty="0"/>
              <a:t> Deviation” . Instructor should have another one if class does not provide </a:t>
            </a:r>
            <a:r>
              <a:rPr lang="en-US" baseline="0"/>
              <a:t>any input.</a:t>
            </a:r>
            <a:endParaRPr lang="en-US" dirty="0"/>
          </a:p>
          <a:p>
            <a:endParaRPr lang="en-US" dirty="0"/>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37757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Provide a review of the details of the FMS verification policy. Be sure to include:</a:t>
            </a:r>
          </a:p>
          <a:p>
            <a:pPr marL="228600" indent="-228600">
              <a:buAutoNum type="arabicParenR"/>
            </a:pPr>
            <a:r>
              <a:rPr lang="en-US" baseline="0" dirty="0"/>
              <a:t>Questions posed on this slide</a:t>
            </a:r>
          </a:p>
          <a:p>
            <a:pPr marL="228600" indent="-228600">
              <a:buAutoNum type="arabicParenR"/>
            </a:pPr>
            <a:r>
              <a:rPr lang="en-US" baseline="0" dirty="0"/>
              <a:t>Discussion of </a:t>
            </a:r>
            <a:r>
              <a:rPr lang="en-US" baseline="0" dirty="0" err="1"/>
              <a:t>iPad</a:t>
            </a:r>
            <a:r>
              <a:rPr lang="en-US" baseline="0" dirty="0"/>
              <a:t> use when preparing navigation references for flight </a:t>
            </a:r>
          </a:p>
          <a:p>
            <a:pPr marL="228600" indent="-228600">
              <a:buAutoNum type="arabicParenR"/>
            </a:pPr>
            <a:r>
              <a:rPr lang="en-US" baseline="0" dirty="0"/>
              <a:t>Technique for verifying SIDs and STARs when other than “as filed” is assigned.</a:t>
            </a:r>
          </a:p>
          <a:p>
            <a:pPr marL="228600" indent="-228600">
              <a:buAutoNum type="arabicParenR"/>
            </a:pPr>
            <a:endParaRPr lang="en-US" dirty="0"/>
          </a:p>
          <a:p>
            <a:pPr marL="228600" indent="-228600">
              <a:buAutoNum type="arabicParenR"/>
            </a:pPr>
            <a:endParaRPr lang="en-US" dirty="0"/>
          </a:p>
          <a:p>
            <a:pPr marL="0" indent="0">
              <a:buNone/>
            </a:pPr>
            <a:r>
              <a:rPr lang="en-US" dirty="0"/>
              <a:t>Use this to facilitate a role play with two crewmembers in the</a:t>
            </a:r>
            <a:r>
              <a:rPr lang="en-US" baseline="0" dirty="0"/>
              <a:t> audience.</a:t>
            </a:r>
            <a:endParaRPr lang="en-US" dirty="0"/>
          </a:p>
        </p:txBody>
      </p:sp>
      <p:sp>
        <p:nvSpPr>
          <p:cNvPr id="4" name="Slide Number Placeholder 3"/>
          <p:cNvSpPr>
            <a:spLocks noGrp="1"/>
          </p:cNvSpPr>
          <p:nvPr>
            <p:ph type="sldNum" sz="quarter" idx="10"/>
          </p:nvPr>
        </p:nvSpPr>
        <p:spPr/>
        <p:txBody>
          <a:bodyPr/>
          <a:lstStyle/>
          <a:p>
            <a:fld id="{DCD3B87F-99D8-4756-85AA-1AE41AEAB7F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00983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Primary Objectives of this course include:</a:t>
            </a:r>
          </a:p>
          <a:p>
            <a:pPr marL="228600" indent="-228600">
              <a:buAutoNum type="arabicParenR"/>
            </a:pPr>
            <a:endParaRPr lang="en-US" dirty="0"/>
          </a:p>
          <a:p>
            <a:pPr marL="228600" indent="-228600">
              <a:buAutoNum type="arabicParenR"/>
            </a:pPr>
            <a:r>
              <a:rPr lang="en-US" dirty="0"/>
              <a:t>Crews will identify the trend increase for altitude deviations and identify Altitude Deviations as one of the top three threats to operational safety.</a:t>
            </a:r>
          </a:p>
          <a:p>
            <a:pPr marL="0" indent="0">
              <a:buNone/>
            </a:pPr>
            <a:endParaRPr lang="en-US" dirty="0"/>
          </a:p>
          <a:p>
            <a:pPr marL="228600" indent="-228600">
              <a:buAutoNum type="arabicParenR" startAt="2"/>
            </a:pPr>
            <a:r>
              <a:rPr lang="en-US" dirty="0"/>
              <a:t>Crews will use the method discussed by safety to determine descent planning for an example clearance provided by the instructor in a scenario requiring a crossing restriction after programming the restriction in the FMS. (See ASAP Newsletter VOL 7, issue 2)</a:t>
            </a:r>
          </a:p>
          <a:p>
            <a:pPr marL="0" indent="0">
              <a:buNone/>
            </a:pPr>
            <a:endParaRPr lang="en-US" dirty="0"/>
          </a:p>
          <a:p>
            <a:pPr marL="228600" indent="-228600">
              <a:buAutoNum type="arabicParenR" startAt="3"/>
            </a:pPr>
            <a:r>
              <a:rPr lang="en-US" dirty="0"/>
              <a:t>Crews will describe the use of CAMI to verify the descent restriction will be made as programmed in FMS.</a:t>
            </a:r>
          </a:p>
          <a:p>
            <a:pPr marL="228600" indent="-228600">
              <a:buAutoNum type="arabicParenR" startAt="3"/>
            </a:pPr>
            <a:endParaRPr lang="en-US" dirty="0"/>
          </a:p>
          <a:p>
            <a:pPr marL="228600" indent="-228600">
              <a:buAutoNum type="arabicParenR" startAt="4"/>
            </a:pPr>
            <a:r>
              <a:rPr lang="en-US" dirty="0"/>
              <a:t>Crewmembers will be able to list the top 3 reported causes of altitude deviations per ASAP Newsletter (Need to gather this from newsletter and safety)</a:t>
            </a:r>
          </a:p>
          <a:p>
            <a:pPr marL="228600" indent="-228600">
              <a:buAutoNum type="arabicParenR" startAt="4"/>
            </a:pPr>
            <a:endParaRPr lang="en-US" dirty="0"/>
          </a:p>
          <a:p>
            <a:pPr marL="228600" indent="-228600">
              <a:buAutoNum type="arabicParenR" startAt="5"/>
            </a:pPr>
            <a:r>
              <a:rPr lang="en-US" dirty="0"/>
              <a:t>Crews can identify that 70% of altitude deviations are a result of a breakdown in pilot controller communication. (</a:t>
            </a:r>
            <a:r>
              <a:rPr lang="en-US" dirty="0" err="1"/>
              <a:t>FlightSafety</a:t>
            </a:r>
            <a:r>
              <a:rPr lang="en-US" dirty="0"/>
              <a:t> Foundation ALAR, 2000)</a:t>
            </a:r>
          </a:p>
          <a:p>
            <a:pPr marL="228600" indent="-228600">
              <a:buAutoNum type="arabicParenR" startAt="5"/>
            </a:pPr>
            <a:endParaRPr lang="en-US" dirty="0"/>
          </a:p>
          <a:p>
            <a:pPr marL="228600" indent="-228600">
              <a:buAutoNum type="arabicParenR" startAt="6"/>
            </a:pPr>
            <a:r>
              <a:rPr lang="en-US" dirty="0"/>
              <a:t>When provided an opportunity by the classroom facilitator, crews can identify four recommendations to improve pilot-controller communications. </a:t>
            </a:r>
            <a:r>
              <a:rPr lang="en-US" baseline="0" dirty="0"/>
              <a:t> </a:t>
            </a:r>
            <a:r>
              <a:rPr lang="en-US" dirty="0"/>
              <a:t>(ALAR,2000):</a:t>
            </a:r>
          </a:p>
          <a:p>
            <a:pPr marL="228600" indent="-228600">
              <a:buAutoNum type="alphaLcPeriod"/>
            </a:pPr>
            <a:endParaRPr lang="en-US" dirty="0"/>
          </a:p>
          <a:p>
            <a:pPr marL="685800" lvl="1" indent="-228600">
              <a:buAutoNum type="alphaLcPeriod"/>
            </a:pPr>
            <a:r>
              <a:rPr lang="en-US" dirty="0"/>
              <a:t>Be aware that </a:t>
            </a:r>
            <a:r>
              <a:rPr lang="en-US" dirty="0" err="1"/>
              <a:t>readback</a:t>
            </a:r>
            <a:r>
              <a:rPr lang="en-US" dirty="0"/>
              <a:t>/</a:t>
            </a:r>
            <a:r>
              <a:rPr lang="en-US" dirty="0" err="1"/>
              <a:t>hearback</a:t>
            </a:r>
            <a:r>
              <a:rPr lang="en-US" dirty="0"/>
              <a:t> errors involve both the pilot and controller</a:t>
            </a:r>
          </a:p>
          <a:p>
            <a:pPr marL="685800" lvl="1" indent="-228600">
              <a:buAutoNum type="alphaLcPeriod"/>
            </a:pPr>
            <a:r>
              <a:rPr lang="en-US" dirty="0"/>
              <a:t>Use standard Phraseology (Where is this listed?)</a:t>
            </a:r>
          </a:p>
          <a:p>
            <a:pPr marL="685800" lvl="1" indent="-228600">
              <a:buAutoNum type="alphaLcPeriod"/>
            </a:pPr>
            <a:r>
              <a:rPr lang="en-US" dirty="0"/>
              <a:t>Use expanded phraseology (Provide examples)</a:t>
            </a:r>
          </a:p>
          <a:p>
            <a:pPr lvl="1"/>
            <a:r>
              <a:rPr lang="en-US" dirty="0"/>
              <a:t>d.  Request clarification if ever in doubt</a:t>
            </a:r>
          </a:p>
          <a:p>
            <a:endParaRPr lang="en-US" dirty="0"/>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16748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Stress that while emphasis has been placed on Nav. Deviations recently, Altitude Deviations come in a close second.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7326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Studies by a number of organizations (</a:t>
            </a:r>
            <a:r>
              <a:rPr lang="en-US" dirty="0" err="1"/>
              <a:t>FlightSafety</a:t>
            </a:r>
            <a:r>
              <a:rPr lang="en-US" dirty="0"/>
              <a:t> Foundation ALAR, 2000) attribute the vast majority of altitude deviations to communications breakdowns.</a:t>
            </a:r>
          </a:p>
          <a:p>
            <a:endParaRPr lang="en-US" dirty="0"/>
          </a:p>
          <a:p>
            <a:r>
              <a:rPr lang="en-US" dirty="0"/>
              <a:t>Here’s a good opportunity to involve the class.  Ask for examples where pilot/controller communications breakdowns can or have caused altitude deviations, either from their personal experience or suppositions.  To spur the discussion, some examples would include:</a:t>
            </a:r>
          </a:p>
          <a:p>
            <a:r>
              <a:rPr lang="en-US" dirty="0"/>
              <a:t>1. Non-standard or foreign phraseology</a:t>
            </a:r>
          </a:p>
          <a:p>
            <a:r>
              <a:rPr lang="en-US" dirty="0"/>
              <a:t>2. Procedural differences, such as expectations on SIDS/STARS with respect to crossing altitudes</a:t>
            </a:r>
          </a:p>
          <a:p>
            <a:r>
              <a:rPr lang="en-US" dirty="0"/>
              <a:t>3. Confusion over call signs</a:t>
            </a:r>
          </a:p>
          <a:p>
            <a:endParaRPr lang="en-US" dirty="0"/>
          </a:p>
          <a:p>
            <a:r>
              <a:rPr lang="en-US" dirty="0"/>
              <a:t>After each point is raised, make sure to discuss steps that were/should have been taken to mitigate the problem.  It is important to provide the crew with solutions</a:t>
            </a:r>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825343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study in Europe indicated that about half of controller detected altitude deviations occur below 8,000’.  These are certainly, potentially, the most “dangerous” because of the concentration of traffic.</a:t>
            </a:r>
          </a:p>
          <a:p>
            <a:endParaRPr lang="en-US" dirty="0"/>
          </a:p>
          <a:p>
            <a:r>
              <a:rPr lang="en-US" dirty="0"/>
              <a:t>Discuss the various ways an aircraft could be at the “wrong” altitude on a SID or STAR.  Again, make sure a discussion follows each item with a means of prevention/resolution. Examples include:</a:t>
            </a:r>
          </a:p>
          <a:p>
            <a:endParaRPr lang="en-US" dirty="0"/>
          </a:p>
          <a:p>
            <a:r>
              <a:rPr lang="en-US" dirty="0"/>
              <a:t>Example situations:</a:t>
            </a:r>
          </a:p>
          <a:p>
            <a:r>
              <a:rPr lang="en-US" dirty="0"/>
              <a:t>Misunderstood clearances</a:t>
            </a:r>
          </a:p>
          <a:p>
            <a:r>
              <a:rPr lang="en-US" dirty="0"/>
              <a:t>Inadequate</a:t>
            </a:r>
            <a:r>
              <a:rPr lang="en-US" baseline="0" dirty="0"/>
              <a:t> review of arrival / departure chart</a:t>
            </a:r>
          </a:p>
          <a:p>
            <a:endParaRPr lang="en-US" baseline="0" dirty="0"/>
          </a:p>
          <a:p>
            <a:r>
              <a:rPr lang="en-US" baseline="0" dirty="0"/>
              <a:t>NJA focus area: RNAV Visual Arrival into KLAS. “Cleared for the RNAV Visual” vs. “Cleared for the Visual” terminology still confuses people. See KLAS  19-7 and 19-7A.  </a:t>
            </a:r>
            <a:endParaRPr lang="en-US" dirty="0"/>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8848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5518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rPr>
              <a:t>Pilot/Aircraft Interface </a:t>
            </a:r>
            <a:r>
              <a:rPr kumimoji="0" lang="en-US" sz="1200" b="0" i="0" u="none" strike="noStrike" kern="1200" cap="none" spc="0" normalizeH="0" baseline="0" noProof="0" dirty="0">
                <a:ln>
                  <a:noFill/>
                </a:ln>
                <a:solidFill>
                  <a:prstClr val="black"/>
                </a:solidFill>
                <a:effectLst/>
                <a:uLnTx/>
                <a:uFillTx/>
                <a:latin typeface="+mn-lt"/>
              </a:rPr>
              <a:t>refers to how the pilot interacts with the automation in the aircraft.  Discussion points involve: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Over reliance on the automation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Failure to take command of the aircraft when the automation is not properly executing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Failure to recognize when the automation is not properly executing (this is different than the above item)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Inability of the crew to properly program the automation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Loss of SA by the crew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sng" strike="noStrike" kern="1200" cap="none" spc="0" normalizeH="0" baseline="0" noProof="0" dirty="0">
                <a:ln>
                  <a:noFill/>
                </a:ln>
                <a:solidFill>
                  <a:prstClr val="black"/>
                </a:solidFill>
                <a:effectLst/>
                <a:uLnTx/>
                <a:uFillTx/>
                <a:latin typeface="+mn-lt"/>
              </a:rPr>
              <a:t>Pilot/Controller Interface </a:t>
            </a:r>
            <a:r>
              <a:rPr kumimoji="0" lang="en-US" sz="1200" b="0" i="0" u="none" strike="noStrike" kern="1200" cap="none" spc="0" normalizeH="0" baseline="0" noProof="0" dirty="0">
                <a:ln>
                  <a:noFill/>
                </a:ln>
                <a:solidFill>
                  <a:prstClr val="black"/>
                </a:solidFill>
                <a:effectLst/>
                <a:uLnTx/>
                <a:uFillTx/>
                <a:latin typeface="+mn-lt"/>
              </a:rPr>
              <a:t>refers to communications breakdowns between the crew and the ground.  This was discussed in slide #3, but can be revisited to for emphasis.  The major teaching point here is make sure, if the crew is in doubt, they absolutely need to resolve the ambiguity.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mn-lt"/>
              </a:rPr>
              <a:t>Finally, how the </a:t>
            </a:r>
            <a:r>
              <a:rPr kumimoji="0" lang="en-US" sz="1200" b="1" i="0" u="sng" strike="noStrike" kern="1200" cap="none" spc="0" normalizeH="0" baseline="0" noProof="0" dirty="0">
                <a:ln>
                  <a:noFill/>
                </a:ln>
                <a:solidFill>
                  <a:prstClr val="black"/>
                </a:solidFill>
                <a:effectLst/>
                <a:uLnTx/>
                <a:uFillTx/>
                <a:latin typeface="+mn-lt"/>
              </a:rPr>
              <a:t>crew interacts with each other </a:t>
            </a:r>
            <a:r>
              <a:rPr kumimoji="0" lang="en-US" sz="1200" b="0" i="0" u="none" strike="noStrike" kern="1200" cap="none" spc="0" normalizeH="0" baseline="0" noProof="0" dirty="0">
                <a:ln>
                  <a:noFill/>
                </a:ln>
                <a:solidFill>
                  <a:prstClr val="black"/>
                </a:solidFill>
                <a:effectLst/>
                <a:uLnTx/>
                <a:uFillTx/>
                <a:latin typeface="+mn-lt"/>
              </a:rPr>
              <a:t>is important.  Are they following SOPs?  Are the proper roles being followed, or is the PF performing actions the PM should be doing or vice versa?</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02970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We’ve been setting altimeters since our first instructional flight – but we don’t always get it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simple act of </a:t>
            </a:r>
            <a:r>
              <a:rPr kumimoji="0" lang="en-US" sz="1200" b="0" i="0" u="none" strike="noStrike" kern="1200" cap="none" spc="0" normalizeH="0" baseline="0" noProof="0" dirty="0" err="1">
                <a:ln>
                  <a:noFill/>
                </a:ln>
                <a:solidFill>
                  <a:prstClr val="black"/>
                </a:solidFill>
                <a:effectLst/>
                <a:uLnTx/>
                <a:uFillTx/>
                <a:latin typeface="+mn-lt"/>
              </a:rPr>
              <a:t>mis</a:t>
            </a:r>
            <a:r>
              <a:rPr kumimoji="0" lang="en-US" sz="1200" b="0" i="0" u="none" strike="noStrike" kern="1200" cap="none" spc="0" normalizeH="0" baseline="0" noProof="0" dirty="0">
                <a:ln>
                  <a:noFill/>
                </a:ln>
                <a:solidFill>
                  <a:prstClr val="black"/>
                </a:solidFill>
                <a:effectLst/>
                <a:uLnTx/>
                <a:uFillTx/>
                <a:latin typeface="+mn-lt"/>
              </a:rPr>
              <a:t>-setting the altimeter is the root cause of many altitude deviations.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Important teaching points: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Make sure the altimeters are set prior to departure – and that they are all set the same (except in a QFE environment where the STBY is set to QNH).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rPr>
              <a:t>Reset the altimeters at the appropriate Transition Alt, Transition Level.  Anticipate the change so no overshoots occur and remember that not all transitions occur at 18,000!</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90264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Here’s a good opportunity to stress that sometimes it’s just better to disconnect the automation and fly the airplane.  When the automation is not performing properly, don’t waste too much time trying to “fix” it.  Just fly the airplane like a pilot!</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6213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Sometimes we hear what we expected to hear, instead of what was actually said.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Discuss that point and that it applies equally well to pilots and controllers.  </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38202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This is a good follow on to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If the phraseology doesn’t seem to make sense, ask for clarification.  Particularly when operating internationally.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If the clearance doesn’t seem to make sense, ask for clarification.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point to underscore is to make sure the crews resolve the ambiguity.  Don’t guess.</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8942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Self explanatory.</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420107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These are factors that are under ATC’s control that can create an environment for altitude deviations to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Remind the crews that clearances are not messages from above.  They can be refused.  In the event of a complex clearance change just prior to departure – don’t depart until you know, for certain, what’s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If being vectored off and then back onto a SID or STAR, make sure you clarify future altitudes.</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537045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Discuss why this is important.  This is another good opportunity to get input from the class.  Act as a facilitator here – get crew members to bring up instances where failure to adhere to the SOPs led to problems.  How did they resolve the issues?</a:t>
            </a:r>
          </a:p>
          <a:p>
            <a:endParaRPr lang="en-US" dirty="0"/>
          </a:p>
          <a:p>
            <a:r>
              <a:rPr lang="en-US" dirty="0"/>
              <a:t>Discuss the recent FOM revision concerning the sterile cockpit</a:t>
            </a:r>
            <a:r>
              <a:rPr lang="en-US" baseline="0" dirty="0"/>
              <a:t> during climbs or descents within 1000’ of level off altitude.</a:t>
            </a:r>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2052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Another great area for facilitation.  As the crews how they can detect task saturation in the other crew member (most common, they get quiet).  How can they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This is an important area for discussion, so spend as much time on this slide as needed.</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49798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most important points on this slide are the last two.  Monitor the aircraft’s track and path – and intervene if necessary.  Intervention might simply mean deploying speed brakes, but it could also mean taking manual control.  Finally, if things aren’t working out, advise ATC as soon as possible so they can issue a new clearance.</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42564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28556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slides that follow offer a few scenarios to discuss.  </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64384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This procedure was sourced from our ASAP Newsletter, as referenced on the bottom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Provided is a method to determine the rate of descent to achieve a specified restriction in order to verify TOD.  It can be used in isolation or as a means of checking the FMS.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Discuss the example given and then, time permitting, let the class perform a few examples of your choosing.</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663091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Question the appropriate descent upon receiving this clearance for both the US rules as well as the ICAO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 For further supporting information consult FAA </a:t>
            </a:r>
            <a:r>
              <a:rPr kumimoji="0" lang="en-US" sz="1200" b="0" i="0" u="none" strike="noStrike" kern="1200" cap="none" spc="0" normalizeH="0" baseline="0" noProof="0" dirty="0" err="1">
                <a:ln>
                  <a:noFill/>
                </a:ln>
                <a:solidFill>
                  <a:prstClr val="black"/>
                </a:solidFill>
                <a:effectLst/>
                <a:uLnTx/>
                <a:uFillTx/>
                <a:latin typeface="+mn-lt"/>
              </a:rPr>
              <a:t>InFO</a:t>
            </a:r>
            <a:r>
              <a:rPr kumimoji="0" lang="en-US" sz="1200" b="0" i="0" u="none" strike="noStrike" kern="1200" cap="none" spc="0" normalizeH="0" baseline="0" noProof="0" dirty="0">
                <a:ln>
                  <a:noFill/>
                </a:ln>
                <a:solidFill>
                  <a:prstClr val="black"/>
                </a:solidFill>
                <a:effectLst/>
                <a:uLnTx/>
                <a:uFillTx/>
                <a:latin typeface="+mn-lt"/>
              </a:rPr>
              <a:t> 12003 -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US does not follow ICAO guidance for descending on a STAR.  This clearance would permit the crew to make an immediate descent to 8,000’, ignoring the 9,000’ restriction at NEPSO.  Would this be true if this procedure was found in an ICAO compliant country?  No.</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900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This clearance means you are cleared to the bottom of the SID and must observe all the altitude restrictions in between.</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562650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Since this is a Canadian procedure, and they do follow ICAO guidance in this regard, any altitude restrictions must be observed unless they are specifically eliminated.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Make sure the crews understand this critically important difference between ICAO compliant procedures and those in the US.</a:t>
            </a:r>
          </a:p>
          <a:p>
            <a:endParaRPr lang="en-US" dirty="0"/>
          </a:p>
        </p:txBody>
      </p:sp>
      <p:sp>
        <p:nvSpPr>
          <p:cNvPr id="4" name="Slide Number Placeholder 3"/>
          <p:cNvSpPr>
            <a:spLocks noGrp="1"/>
          </p:cNvSpPr>
          <p:nvPr>
            <p:ph type="sldNum" sz="quarter" idx="10"/>
          </p:nvPr>
        </p:nvSpPr>
        <p:spPr/>
        <p:txBody>
          <a:bodyPr/>
          <a:lstStyle/>
          <a:p>
            <a:fld id="{D75A8AAA-8035-49E6-8329-D4AD40573F2A}"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36987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I’d like to see a bullet that</a:t>
            </a:r>
            <a:r>
              <a:rPr lang="en-US" baseline="0" dirty="0"/>
              <a:t> said something like, non-standard hold line location(maybe as a subset of #2).  -J</a:t>
            </a:r>
          </a:p>
          <a:p>
            <a:endParaRPr lang="en-US" dirty="0"/>
          </a:p>
        </p:txBody>
      </p:sp>
      <p:sp>
        <p:nvSpPr>
          <p:cNvPr id="4" name="Slide Number Placeholder 3"/>
          <p:cNvSpPr>
            <a:spLocks noGrp="1"/>
          </p:cNvSpPr>
          <p:nvPr>
            <p:ph type="sldNum" sz="quarter" idx="10"/>
          </p:nvPr>
        </p:nvSpPr>
        <p:spPr/>
        <p:txBody>
          <a:bodyPr/>
          <a:lstStyle/>
          <a:p>
            <a:fld id="{AEB2D8BC-F682-4205-B735-FDA77F418B0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546772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change #2 to simply rushing or hurrying.</a:t>
            </a:r>
            <a:r>
              <a:rPr lang="en-US" baseline="0" dirty="0"/>
              <a:t>  -Jay</a:t>
            </a:r>
          </a:p>
          <a:p>
            <a:endParaRPr lang="en-US" baseline="0" dirty="0"/>
          </a:p>
          <a:p>
            <a:r>
              <a:rPr lang="en-US" baseline="0" dirty="0"/>
              <a:t>Please define #3   </a:t>
            </a:r>
            <a:r>
              <a:rPr lang="en-US" baseline="0"/>
              <a:t>-Jay</a:t>
            </a:r>
            <a:endParaRPr lang="en-US"/>
          </a:p>
        </p:txBody>
      </p:sp>
      <p:sp>
        <p:nvSpPr>
          <p:cNvPr id="4" name="Slide Number Placeholder 3"/>
          <p:cNvSpPr>
            <a:spLocks noGrp="1"/>
          </p:cNvSpPr>
          <p:nvPr>
            <p:ph type="sldNum" sz="quarter" idx="10"/>
          </p:nvPr>
        </p:nvSpPr>
        <p:spPr/>
        <p:txBody>
          <a:bodyPr/>
          <a:lstStyle/>
          <a:p>
            <a:fld id="{AEB2D8BC-F682-4205-B735-FDA77F418B04}"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60056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picture provides an example of how our brains seek patterns and connections to create an</a:t>
            </a:r>
            <a:r>
              <a:rPr lang="en-US" baseline="0" dirty="0"/>
              <a:t> expectation of what we are seeing against evidence otherwise.</a:t>
            </a:r>
          </a:p>
          <a:p>
            <a:endParaRPr lang="en-US" baseline="0" dirty="0"/>
          </a:p>
          <a:p>
            <a:r>
              <a:rPr lang="en-US" baseline="0" dirty="0"/>
              <a:t>This is an example of something that is not really there but our minds seek to make the pattern into something that we are familiar with.  The faces in the pictures are really not faces, but the our mind takes the pattern and turns it into a face.</a:t>
            </a:r>
          </a:p>
          <a:p>
            <a:endParaRPr lang="en-US" baseline="0" dirty="0"/>
          </a:p>
          <a:p>
            <a:r>
              <a:rPr lang="en-US" baseline="0" dirty="0"/>
              <a:t>We do this when we receive a clearance and think they said something and it was actually something else.  Maybe we have always gotten the same clearance in the past and today it was different, we did not really understand what was actually said.  </a:t>
            </a:r>
          </a:p>
          <a:p>
            <a:endParaRPr lang="en-US" baseline="0" dirty="0"/>
          </a:p>
          <a:p>
            <a:r>
              <a:rPr lang="en-US" dirty="0"/>
              <a:t>Retrieved from (http://www.criticalthinkeracademy.com/3/post/2013/04/how-cognitive-biases-can-influence-science-pareidolia-expectation-effects-and-the-case-of-n-rays.html)</a:t>
            </a:r>
          </a:p>
          <a:p>
            <a:endParaRPr lang="en-US" dirty="0"/>
          </a:p>
          <a:p>
            <a:r>
              <a:rPr lang="en-US" dirty="0"/>
              <a:t>Definition and data retrieved from FAA website:</a:t>
            </a:r>
          </a:p>
          <a:p>
            <a:endParaRPr lang="en-US" dirty="0"/>
          </a:p>
          <a:p>
            <a:r>
              <a:rPr lang="en-US" dirty="0" err="1"/>
              <a:t>FAASTeam</a:t>
            </a:r>
            <a:r>
              <a:rPr lang="en-US" dirty="0"/>
              <a:t> Notice </a:t>
            </a:r>
          </a:p>
          <a:p>
            <a:r>
              <a:rPr lang="en-US" dirty="0"/>
              <a:t>Type:  General Information  </a:t>
            </a:r>
          </a:p>
          <a:p>
            <a:r>
              <a:rPr lang="en-US" dirty="0"/>
              <a:t>Notice Date:  Friday, September 28, 2012  </a:t>
            </a:r>
          </a:p>
          <a:p>
            <a:r>
              <a:rPr lang="en-US" dirty="0"/>
              <a:t>Notice Number:  NOTC4214  </a:t>
            </a:r>
          </a:p>
          <a:p>
            <a:endParaRPr lang="en-US" dirty="0"/>
          </a:p>
          <a:p>
            <a:r>
              <a:rPr lang="en-US" dirty="0"/>
              <a:t>Pilot Safety Tip - Expectation Bias (http://www.faasafety.gov/SPANs/noticeView.aspx?nid=4214)</a:t>
            </a:r>
          </a:p>
          <a:p>
            <a:endParaRPr lang="en-US" dirty="0"/>
          </a:p>
        </p:txBody>
      </p:sp>
      <p:sp>
        <p:nvSpPr>
          <p:cNvPr id="4" name="Slide Number Placeholder 3"/>
          <p:cNvSpPr>
            <a:spLocks noGrp="1"/>
          </p:cNvSpPr>
          <p:nvPr>
            <p:ph type="sldNum" sz="quarter" idx="10"/>
          </p:nvPr>
        </p:nvSpPr>
        <p:spPr/>
        <p:txBody>
          <a:bodyPr/>
          <a:lstStyle/>
          <a:p>
            <a:fld id="{AEB2D8BC-F682-4205-B735-FDA77F418B04}"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22928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 and data retrieved from FAA website:</a:t>
            </a:r>
          </a:p>
          <a:p>
            <a:endParaRPr lang="en-US" dirty="0"/>
          </a:p>
          <a:p>
            <a:r>
              <a:rPr lang="en-US" dirty="0" err="1"/>
              <a:t>FAASTeam</a:t>
            </a:r>
            <a:r>
              <a:rPr lang="en-US" dirty="0"/>
              <a:t> Notice </a:t>
            </a:r>
          </a:p>
          <a:p>
            <a:r>
              <a:rPr lang="en-US" dirty="0"/>
              <a:t>Type:  General Information  </a:t>
            </a:r>
          </a:p>
          <a:p>
            <a:r>
              <a:rPr lang="en-US" dirty="0"/>
              <a:t>Notice Date:  Friday, September 28, 2012  </a:t>
            </a:r>
          </a:p>
          <a:p>
            <a:r>
              <a:rPr lang="en-US" dirty="0"/>
              <a:t>Notice Number:  NOTC4214  </a:t>
            </a:r>
          </a:p>
          <a:p>
            <a:endParaRPr lang="en-US" dirty="0"/>
          </a:p>
          <a:p>
            <a:r>
              <a:rPr lang="en-US" dirty="0"/>
              <a:t>Pilot Safety Tip - Expectation Bias (http://www.faasafety.gov/SPANs/noticeView.aspx?nid=4214)</a:t>
            </a:r>
          </a:p>
          <a:p>
            <a:endParaRPr lang="en-US" dirty="0"/>
          </a:p>
        </p:txBody>
      </p:sp>
      <p:sp>
        <p:nvSpPr>
          <p:cNvPr id="4" name="Slide Number Placeholder 3"/>
          <p:cNvSpPr>
            <a:spLocks noGrp="1"/>
          </p:cNvSpPr>
          <p:nvPr>
            <p:ph type="sldNum" sz="quarter" idx="10"/>
          </p:nvPr>
        </p:nvSpPr>
        <p:spPr/>
        <p:txBody>
          <a:bodyPr/>
          <a:lstStyle/>
          <a:p>
            <a:fld id="{AEB2D8BC-F682-4205-B735-FDA77F418B04}"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22928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a:t>
            </a:r>
          </a:p>
          <a:p>
            <a:endParaRPr lang="en-US" dirty="0"/>
          </a:p>
          <a:p>
            <a:endParaRPr lang="en-US" dirty="0"/>
          </a:p>
          <a:p>
            <a:r>
              <a:rPr lang="en-US" dirty="0"/>
              <a:t>1 - Crews</a:t>
            </a:r>
            <a:r>
              <a:rPr lang="en-US" baseline="0" dirty="0"/>
              <a:t> will identify the area identified as having the highest occurrence of threats when performing visual approaches at destination airports per ASAP data.</a:t>
            </a:r>
          </a:p>
          <a:p>
            <a:r>
              <a:rPr lang="en-US" baseline="0" dirty="0"/>
              <a:t>2 – Crews will reference the FOM section covering the acceptance of visual approaches as well as the level of burden associated with accepting visual approach clearances. Crews will also apply the FOM rule set to an application question.</a:t>
            </a:r>
          </a:p>
          <a:p>
            <a:r>
              <a:rPr lang="en-US" baseline="0" dirty="0"/>
              <a:t>3 – Crews will identify at least 3 different sources of information available to mitigate threats associated with Visual Arrivals at controlled or uncontrolled airfields.</a:t>
            </a:r>
          </a:p>
          <a:p>
            <a:endParaRPr lang="en-US" dirty="0"/>
          </a:p>
        </p:txBody>
      </p:sp>
      <p:sp>
        <p:nvSpPr>
          <p:cNvPr id="4" name="Slide Number Placeholder 3"/>
          <p:cNvSpPr>
            <a:spLocks noGrp="1"/>
          </p:cNvSpPr>
          <p:nvPr>
            <p:ph type="sldNum" sz="quarter" idx="10"/>
          </p:nvPr>
        </p:nvSpPr>
        <p:spPr/>
        <p:txBody>
          <a:bodyPr/>
          <a:lstStyle/>
          <a:p>
            <a:fld id="{A0CA47F2-E73F-48EF-B786-E8198C56F02B}" type="slidenum">
              <a:rPr lang="en-US" smtClean="0"/>
              <a:t>79</a:t>
            </a:fld>
            <a:endParaRPr lang="en-US"/>
          </a:p>
        </p:txBody>
      </p:sp>
    </p:spTree>
    <p:extLst>
      <p:ext uri="{BB962C8B-B14F-4D97-AF65-F5344CB8AC3E}">
        <p14:creationId xmlns:p14="http://schemas.microsoft.com/office/powerpoint/2010/main" val="256016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FF0000"/>
                </a:solidFill>
              </a:rPr>
              <a:t>This slide doesn’t make sense to me. Maybe I would understand it after hearing the commentary that will be used by the instructor.</a:t>
            </a:r>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17797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pilots should walk away with an understanding of the VFR / VMC windows that they operate under IFR.  </a:t>
            </a:r>
          </a:p>
          <a:p>
            <a:endParaRPr lang="en-US" baseline="0" dirty="0"/>
          </a:p>
          <a:p>
            <a:r>
              <a:rPr lang="en-US" baseline="0" dirty="0"/>
              <a:t>A few techniques are provided to assist the pilots in mitigating the threats that arise from the IFR to VFR situation</a:t>
            </a:r>
          </a:p>
          <a:p>
            <a:endParaRPr lang="en-US" baseline="0" dirty="0"/>
          </a:p>
          <a:p>
            <a:r>
              <a:rPr lang="en-US" baseline="0" dirty="0"/>
              <a:t>***please insert Wichita Incident info in crib notes.  -J</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773014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biggest difference between a field IFR and a field VFR is during IFR approaches there is one controlling agency.  (Re-emphasis point) Once aircraft are cleared for the visual the pilots assume all traffic separation duties.  One controlling agency </a:t>
            </a:r>
            <a:r>
              <a:rPr lang="en-US" baseline="0" dirty="0" err="1"/>
              <a:t>vs</a:t>
            </a:r>
            <a:r>
              <a:rPr lang="en-US" baseline="0" dirty="0"/>
              <a:t> multiple controlling agencies.</a:t>
            </a:r>
            <a:endParaRPr lang="en-US" dirty="0"/>
          </a:p>
          <a:p>
            <a:endParaRPr lang="en-US" dirty="0"/>
          </a:p>
          <a:p>
            <a:pPr marL="0" indent="0">
              <a:buFont typeface="Arial" charset="0"/>
              <a:buNone/>
            </a:pPr>
            <a:r>
              <a:rPr lang="en-US" baseline="0" dirty="0"/>
              <a:t>* Why?</a:t>
            </a:r>
          </a:p>
          <a:p>
            <a:pPr marL="0" indent="0">
              <a:buFont typeface="Arial" charset="0"/>
              <a:buNone/>
            </a:pPr>
            <a:r>
              <a:rPr lang="en-US" baseline="0" dirty="0"/>
              <a:t>* What is our culture in training vs. our culture in practice and line flying?  </a:t>
            </a:r>
          </a:p>
          <a:p>
            <a:endParaRPr lang="en-US" baseline="0" dirty="0"/>
          </a:p>
          <a:p>
            <a:r>
              <a:rPr lang="en-US" baseline="0" dirty="0"/>
              <a:t>Facilitate this answer:</a:t>
            </a:r>
          </a:p>
          <a:p>
            <a:r>
              <a:rPr lang="en-US" baseline="0" dirty="0"/>
              <a:t>We have a culture of IFR Approaches in Publication and Training, but we have a culture of Visual approaches in practice, line flying.</a:t>
            </a:r>
          </a:p>
          <a:p>
            <a:endParaRPr lang="en-US" baseline="0" dirty="0"/>
          </a:p>
          <a:p>
            <a:r>
              <a:rPr lang="en-US" baseline="0" dirty="0"/>
              <a:t>Consider the FOM, SOP, etc. </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Help the pilots realize that when they are operating visually, all the responsibility is on them as shown previously. This includes obstacle and traffic awareness.</a:t>
            </a:r>
          </a:p>
          <a:p>
            <a:endParaRPr lang="en-US" baseline="0" dirty="0"/>
          </a:p>
          <a:p>
            <a:r>
              <a:rPr lang="en-US" baseline="0" dirty="0"/>
              <a:t>This shows the FOM reference concerning obstacle avoidance.</a:t>
            </a:r>
          </a:p>
          <a:p>
            <a:endParaRPr lang="en-US" baseline="0" dirty="0"/>
          </a:p>
          <a:p>
            <a:r>
              <a:rPr lang="en-US" baseline="0" dirty="0"/>
              <a:t>Night presents another risk factor which should be observed. The FOM does not recommend such a visual approach unless certain additional criteria are met. </a:t>
            </a:r>
            <a:r>
              <a:rPr lang="en-US" baseline="0"/>
              <a:t>***FOM </a:t>
            </a:r>
            <a:r>
              <a:rPr lang="en-US" baseline="0" dirty="0"/>
              <a:t>2.4.4  </a:t>
            </a:r>
            <a:r>
              <a:rPr lang="en-US" baseline="0"/>
              <a:t>-Jay</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The AIM excerpt (AIM 5-5-11) contains guidelines for pilots in reference to visual approaches as well as the pilot responsibilities when accepting them. Point out the lengthy list of responsibilities as well as the increased risk when accepting the visual approach clearance.</a:t>
            </a:r>
          </a:p>
          <a:p>
            <a:endParaRPr lang="en-US" baseline="0" dirty="0"/>
          </a:p>
          <a:p>
            <a:r>
              <a:rPr lang="en-US" baseline="0" dirty="0"/>
              <a:t>Time permitting:</a:t>
            </a:r>
          </a:p>
          <a:p>
            <a:r>
              <a:rPr lang="en-US" baseline="0" dirty="0"/>
              <a:t>Give them this reference and SHOW them where it is on their </a:t>
            </a:r>
            <a:r>
              <a:rPr lang="en-US" baseline="0" dirty="0" err="1"/>
              <a:t>iPad</a:t>
            </a:r>
            <a:endParaRPr lang="en-US" baseline="0" dirty="0"/>
          </a:p>
          <a:p>
            <a:endParaRPr lang="en-US" baseline="0" dirty="0"/>
          </a:p>
          <a:p>
            <a:r>
              <a:rPr lang="en-US" baseline="0" dirty="0"/>
              <a:t>AIM 5-5-11, Visual Approach</a:t>
            </a:r>
          </a:p>
          <a:p>
            <a:endParaRPr lang="en-US" baseline="0"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Help the pilots realize that when they are operating visually, all the responsibility is on them as shown previously. This includes obstacle and traffic awareness.</a:t>
            </a:r>
          </a:p>
          <a:p>
            <a:endParaRPr lang="en-US" baseline="0" dirty="0"/>
          </a:p>
          <a:p>
            <a:r>
              <a:rPr lang="en-US" baseline="0" dirty="0"/>
              <a:t>This shows the FOM reference concerning obstacle avoidance.</a:t>
            </a:r>
          </a:p>
          <a:p>
            <a:endParaRPr lang="en-US" baseline="0" dirty="0"/>
          </a:p>
          <a:p>
            <a:r>
              <a:rPr lang="en-US" baseline="0" dirty="0"/>
              <a:t>Night presents another risk factor which should be observed. The FOM does not recommend such a visual approach unless certain additional criteria are met.</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question is intended to show how the application of the chart in the FOM can be complicated when accepting a visual approach. </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809877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Show how the variations between flying under part 135 and part 91/91K complicate the matters even more. Standard application</a:t>
            </a:r>
            <a:r>
              <a:rPr lang="en-US" baseline="0" dirty="0"/>
              <a:t> of the cloud clearances of FAR 91.155 are not complete enough to meet the requirements of the FOM.</a:t>
            </a:r>
          </a:p>
          <a:p>
            <a:endParaRPr lang="en-US" baseline="0" dirty="0"/>
          </a:p>
          <a:p>
            <a:r>
              <a:rPr lang="en-US" baseline="0" dirty="0"/>
              <a:t>Another point which could be made includes a discussion on a 91K flight into a Class “E” airport with a visibility below 3 miles. When you accept a visual approach clearance, do the requirements of 91.155 still apply?</a:t>
            </a:r>
          </a:p>
          <a:p>
            <a:r>
              <a:rPr lang="en-US" baseline="0" dirty="0"/>
              <a:t> - No, a visual approach clearance is still an IFR clear</a:t>
            </a:r>
          </a:p>
          <a:p>
            <a:r>
              <a:rPr lang="en-US" baseline="0" dirty="0"/>
              <a:t> - This further complicates the matter.</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895940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What information do you get from the terminal charts?  (A) 10-9 Wildlife, gliders parachute jumpers, NON STANDARD TRAFFIC PATTERN</a:t>
            </a:r>
          </a:p>
          <a:p>
            <a:r>
              <a:rPr lang="en-US" dirty="0"/>
              <a:t>What information</a:t>
            </a:r>
            <a:r>
              <a:rPr lang="en-US" baseline="0" dirty="0"/>
              <a:t> do you get from the en route charts?  (A) NOTE:  this is the big one:  Similar airports nearby, airspace transitions, Class B, C, D, E.  </a:t>
            </a:r>
          </a:p>
          <a:p>
            <a:r>
              <a:rPr lang="en-US" baseline="0" dirty="0"/>
              <a:t>A/FD? (A) NON STANDARD TRAFFIC PATTERN</a:t>
            </a:r>
          </a:p>
          <a:p>
            <a:r>
              <a:rPr lang="en-US" baseline="0" dirty="0"/>
              <a:t>Master Flight Document? (A) Company Identified Hazards</a:t>
            </a:r>
          </a:p>
          <a:p>
            <a:r>
              <a:rPr lang="en-US" baseline="0" dirty="0"/>
              <a:t>Brief Sheets / Feasibility????</a:t>
            </a:r>
          </a:p>
          <a:p>
            <a:endParaRPr lang="en-US" baseline="0" dirty="0"/>
          </a:p>
          <a:p>
            <a:r>
              <a:rPr lang="en-US" baseline="0" dirty="0"/>
              <a:t>*Let them know now, that we are going to show them how to use their tools, </a:t>
            </a:r>
            <a:r>
              <a:rPr lang="en-US" baseline="0" dirty="0" err="1"/>
              <a:t>iPad</a:t>
            </a:r>
            <a:r>
              <a:rPr lang="en-US" baseline="0" dirty="0"/>
              <a:t> specifically, to identify the threats they might encounter</a:t>
            </a:r>
          </a:p>
          <a:p>
            <a:endParaRPr lang="en-US" baseline="0" dirty="0"/>
          </a:p>
          <a:p>
            <a:r>
              <a:rPr lang="en-US" baseline="0" dirty="0"/>
              <a:t>*Also let them know now that we are going to show a number of examples of our pilots making these mistakes, through de-identified ASAP reports.  (Will prevent the question, who would do that?)</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provide a few examples of some of these threats in the slides to follow.</a:t>
            </a:r>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015520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baseline="0" dirty="0"/>
              <a:t>Objective:  Pilots should be assessing their responsibilities and understanding the hazards associated with VMC flight</a:t>
            </a:r>
          </a:p>
          <a:p>
            <a:endParaRPr lang="en-US" baseline="0" dirty="0"/>
          </a:p>
          <a:p>
            <a:r>
              <a:rPr lang="en-US" baseline="0" dirty="0"/>
              <a:t>* Questions that can be used for discussion:</a:t>
            </a:r>
          </a:p>
          <a:p>
            <a:r>
              <a:rPr lang="en-US" baseline="0" dirty="0"/>
              <a:t>	- What is your reaction to a briefing like this?  (Probably normal)</a:t>
            </a:r>
          </a:p>
          <a:p>
            <a:r>
              <a:rPr lang="en-US" baseline="0" dirty="0"/>
              <a:t>	- Are you more relaxed with VFR at your destination or IFR?</a:t>
            </a:r>
          </a:p>
          <a:p>
            <a:r>
              <a:rPr lang="en-US" baseline="0" dirty="0"/>
              <a:t>	- Where do you think the errors usually occur, Large airfields served by an ILS reporting 200 OVC ½ Vis, or a small airfield clear with 10 miles </a:t>
            </a:r>
            <a:r>
              <a:rPr lang="en-US" baseline="0" dirty="0" err="1"/>
              <a:t>vis</a:t>
            </a:r>
            <a:r>
              <a:rPr lang="en-US" baseline="0" dirty="0"/>
              <a:t>?</a:t>
            </a:r>
          </a:p>
          <a:p>
            <a:endParaRPr lang="en-US" baseline="0" dirty="0"/>
          </a:p>
          <a:p>
            <a:r>
              <a:rPr lang="en-US" dirty="0"/>
              <a:t>Get the</a:t>
            </a:r>
            <a:r>
              <a:rPr lang="en-US" baseline="0" dirty="0"/>
              <a:t> discussion going towards what the variables are… IFR is usually 1 or 2 possibilities, </a:t>
            </a:r>
            <a:r>
              <a:rPr lang="en-US" baseline="0" dirty="0" err="1"/>
              <a:t>vs</a:t>
            </a:r>
            <a:r>
              <a:rPr lang="en-US" baseline="0" dirty="0"/>
              <a:t> VFR much more latitude on HOW you get in for a landing.</a:t>
            </a:r>
          </a:p>
          <a:p>
            <a:endParaRPr lang="en-US" baseline="0" dirty="0"/>
          </a:p>
          <a:p>
            <a:r>
              <a:rPr lang="en-US" baseline="0" dirty="0"/>
              <a:t>* Questions that can be used for discussion:</a:t>
            </a:r>
          </a:p>
          <a:p>
            <a:r>
              <a:rPr lang="en-US" baseline="0" dirty="0"/>
              <a:t>	- How many controlling agencies are on a field that is IFR?  Answer 1.</a:t>
            </a:r>
          </a:p>
          <a:p>
            <a:r>
              <a:rPr lang="en-US" baseline="0" dirty="0"/>
              <a:t>	- How many controlling agencies are on a field that is VFR?  Answer – Variable – Once a pilot has accepted a visual approach the pilots assume all traffic 	and separation duties. They are all controlling agencies</a:t>
            </a:r>
          </a:p>
          <a:p>
            <a:endParaRPr lang="en-US" baseline="0" dirty="0"/>
          </a:p>
          <a:p>
            <a:r>
              <a:rPr lang="en-US" baseline="0" dirty="0"/>
              <a:t>*ASAP report:  </a:t>
            </a:r>
          </a:p>
          <a:p>
            <a:r>
              <a:rPr lang="en-US" baseline="0" dirty="0"/>
              <a:t>“We departed KMMU prior to the Tower opening.  Tried to call NY Departure on two different frequencies to pick up our IFR clearance on the ground prior to departing, with no result.  We decided to depart VFR in VMC conditions to pick up our clearance in the air.  We departed runway 5 on the Morristown 3 departure which states a heading of 160 and 2000’.   After departure I immediately contacted NY departure but it took some time before we received a </a:t>
            </a:r>
            <a:r>
              <a:rPr lang="en-US" baseline="0" dirty="0" err="1"/>
              <a:t>sqwauk</a:t>
            </a:r>
            <a:r>
              <a:rPr lang="en-US" baseline="0" dirty="0"/>
              <a:t> code and the controller said we were in radar contact.  At that time he stated that we had entered the Class B, and that we were 7 miles from Newark.”</a:t>
            </a:r>
          </a:p>
          <a:p>
            <a:endParaRPr lang="en-US" baseline="0" dirty="0"/>
          </a:p>
          <a:p>
            <a:r>
              <a:rPr lang="en-US" baseline="0" dirty="0"/>
              <a:t>* Thoughts?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89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74319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Facilitate a discussion on the role of the Pre Departure Safety brief – </a:t>
            </a:r>
          </a:p>
          <a:p>
            <a:endParaRPr lang="en-US" baseline="0" dirty="0"/>
          </a:p>
          <a:p>
            <a:r>
              <a:rPr lang="en-US" baseline="0" dirty="0"/>
              <a:t>	- On a routine flight, do we discuss the threats that we might face during the flight, or just rote regurgitation of the numbers?</a:t>
            </a:r>
          </a:p>
          <a:p>
            <a:r>
              <a:rPr lang="en-US" baseline="0" dirty="0"/>
              <a:t>	- More focus may be paid for a flight to ASE, SUN, TEX or some non normal airport.</a:t>
            </a:r>
          </a:p>
          <a:p>
            <a:r>
              <a:rPr lang="en-US" baseline="0" dirty="0"/>
              <a:t>	- How do you usually use the Pre-Departure Safety Brief in relation to the arrival airport surrounding environment and airspace?</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a:p>
            <a:r>
              <a:rPr lang="en-US" dirty="0"/>
              <a:t>Ref: Visual Trap, NASA ASRS</a:t>
            </a:r>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Read the ASAP narrative: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were on a right downwind for landing at KSAN airport…  ATC asked us if we saw the southwest aircraft at our 1:00 position in the traffic</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pattern. We saw an aircraft which resembled a Southwest jet and assumed that we were looking at the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aircraft that ATC had specified. </a:t>
            </a:r>
            <a:endParaRPr lang="en-US" dirty="0"/>
          </a:p>
          <a:p>
            <a:r>
              <a:rPr lang="en-US" sz="1200" kern="1200" dirty="0">
                <a:solidFill>
                  <a:schemeClr val="tx1"/>
                </a:solidFill>
                <a:latin typeface="+mn-lt"/>
                <a:ea typeface="+mn-ea"/>
                <a:cs typeface="+mn-cs"/>
              </a:rPr>
              <a:t>My co-pilot and I looked to the 1:00 position from our aircraft and saw an aircraft which appeared to be a</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737 in what seemed to be a slight right turn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from base to final.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From that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distance it is difficult to recognize aircraft paint scheme especially against such a densely populated </a:t>
            </a:r>
            <a:endParaRPr lang="en-US" dirty="0"/>
          </a:p>
          <a:p>
            <a:r>
              <a:rPr lang="en-US" sz="1200" kern="1200" dirty="0">
                <a:solidFill>
                  <a:schemeClr val="tx1"/>
                </a:solidFill>
                <a:latin typeface="+mn-lt"/>
                <a:ea typeface="+mn-ea"/>
                <a:cs typeface="+mn-cs"/>
              </a:rPr>
              <a:t>area, but we discussed with each other as to whether the aircraft in question was indeed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the Southwest Airlines jet at our 1:00 to which we both agreed it was. We were both satisfied that this </a:t>
            </a:r>
            <a:endParaRPr lang="en-US" dirty="0"/>
          </a:p>
          <a:p>
            <a:r>
              <a:rPr lang="en-US" sz="1200" kern="1200" dirty="0">
                <a:solidFill>
                  <a:schemeClr val="tx1"/>
                </a:solidFill>
                <a:latin typeface="+mn-lt"/>
                <a:ea typeface="+mn-ea"/>
                <a:cs typeface="+mn-cs"/>
              </a:rPr>
              <a:t>was the target that the Tower had pointed out to us so we notified ATC that we had said target in site,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and they subsequently cleared us to land behind that traffic. </a:t>
            </a:r>
            <a:endParaRPr lang="en-US" dirty="0"/>
          </a:p>
          <a:p>
            <a:r>
              <a:rPr lang="en-US" sz="1200" kern="1200" dirty="0">
                <a:solidFill>
                  <a:schemeClr val="tx1"/>
                </a:solidFill>
                <a:latin typeface="+mn-lt"/>
                <a:ea typeface="+mn-ea"/>
                <a:cs typeface="+mn-cs"/>
              </a:rPr>
              <a:t>We turned base shortly after our clearance to land was given, and began our decent to land keeping the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aircraft we had spotted in sight. A few moments later, ATC issued us an immediate left turn to 070 </a:t>
            </a:r>
            <a:endParaRPr lang="en-US" dirty="0"/>
          </a:p>
          <a:p>
            <a:r>
              <a:rPr lang="en-US" sz="1200" kern="1200" dirty="0">
                <a:solidFill>
                  <a:schemeClr val="tx1"/>
                </a:solidFill>
                <a:latin typeface="+mn-lt"/>
                <a:ea typeface="+mn-ea"/>
                <a:cs typeface="+mn-cs"/>
              </a:rPr>
              <a:t>degrees (I think?) which was an approximate 110 degree left turn from our current heading (base leg).</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As we turned to the left, we noticed a SECOND aircraft behind the airplane we were following, which </a:t>
            </a:r>
            <a:endParaRPr lang="en-US" dirty="0"/>
          </a:p>
          <a:p>
            <a:r>
              <a:rPr lang="en-US" sz="1200" kern="1200" dirty="0">
                <a:solidFill>
                  <a:schemeClr val="tx1"/>
                </a:solidFill>
                <a:latin typeface="+mn-lt"/>
                <a:ea typeface="+mn-ea"/>
                <a:cs typeface="+mn-cs"/>
              </a:rPr>
              <a:t>apparently, was the Southwest aircraft that ATC was originally talking about…”  - ASAP</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Discuss the threats with a last minute runway change in visual conditions?</a:t>
            </a:r>
          </a:p>
          <a:p>
            <a:r>
              <a:rPr lang="en-US" baseline="0" dirty="0"/>
              <a:t>	- High Traffic</a:t>
            </a:r>
          </a:p>
          <a:p>
            <a:r>
              <a:rPr lang="en-US" baseline="0" dirty="0"/>
              <a:t>	- Multiple Runways that look similar (as shown on slide)</a:t>
            </a:r>
          </a:p>
          <a:p>
            <a:r>
              <a:rPr lang="en-US" baseline="0" dirty="0"/>
              <a:t>	- Probably do not have instruments set up for the new runway</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ICT area has a few airports in close vicinity with</a:t>
            </a:r>
            <a:r>
              <a:rPr lang="en-US" baseline="0" dirty="0"/>
              <a:t> runways that are closely aligned. </a:t>
            </a:r>
          </a:p>
          <a:p>
            <a:endParaRPr lang="en-US" dirty="0"/>
          </a:p>
          <a:p>
            <a:r>
              <a:rPr lang="en-US" dirty="0"/>
              <a:t>The next slide will provide another example of how building more situational</a:t>
            </a:r>
            <a:r>
              <a:rPr lang="en-US" baseline="0" dirty="0"/>
              <a:t> awareness will help mitigate threats such as these.</a:t>
            </a:r>
          </a:p>
          <a:p>
            <a:endParaRPr lang="en-US" baseline="0" dirty="0"/>
          </a:p>
          <a:p>
            <a:r>
              <a:rPr lang="en-US" dirty="0"/>
              <a:t>*Note the same CTAF frequency after hours, and alert area hash marks surrounding the area. This is a multiple ASAP event:  Confusing</a:t>
            </a:r>
            <a:r>
              <a:rPr lang="en-US" baseline="0" dirty="0"/>
              <a:t> the airports in ICT.</a:t>
            </a:r>
          </a:p>
          <a:p>
            <a:endParaRPr lang="en-US" baseline="0" dirty="0"/>
          </a:p>
          <a:p>
            <a:r>
              <a:rPr lang="en-US" baseline="0" dirty="0"/>
              <a:t>*Tell the class to mentally note this area, so that when they are briefed to fly here, they can use caution</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94</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a:t>According to archived ATC recordings of the McConnell Air Force Base tower frequency on LiveATC.net, the pilot called the tower and reported the RNAV (GPS) RWY 19L approach. The tower instructed the two-pilot crew to verify the wheels were down, cleared them to land, and updated them with current wind conditions of 140 at 4 knots. The pilot repeated the landing clearance. About two minutes later, the tower told the crew to "check wheels down." The pilot caught the call sign and said, "Giant 4241 Heavy, go ahead." The controller repeated the advisory to check wheels down and told the crew to expect a turnoff at midfield at Taxiway Delta. </a:t>
            </a:r>
          </a:p>
          <a:p>
            <a:r>
              <a:rPr lang="en-US" dirty="0"/>
              <a:t>"Giant 14...4241 we might, we'll have to get back to you momentarily, we're not on your approach," the pilot said.</a:t>
            </a:r>
          </a:p>
          <a:p>
            <a:r>
              <a:rPr lang="en-US" dirty="0"/>
              <a:t>The controller replied, "Giant 4241 Heavy, McConnell is nine miles south of you."</a:t>
            </a:r>
          </a:p>
          <a:p>
            <a:r>
              <a:rPr lang="en-US" dirty="0"/>
              <a:t>"... We just landed at the other airport," the pilot said. The pilots said they thought they had landed at Beechcraft Factory Airport, an airport between </a:t>
            </a:r>
            <a:r>
              <a:rPr lang="en-US" dirty="0" err="1"/>
              <a:t>Jabara</a:t>
            </a:r>
            <a:r>
              <a:rPr lang="en-US" dirty="0"/>
              <a:t> and McConnell. Beechcraft has a single 8,001-foot-long runway, also 01/19, along with an RNAV (GPS) RWY 19 approach.</a:t>
            </a:r>
          </a:p>
          <a:p>
            <a:r>
              <a:rPr lang="en-US" dirty="0"/>
              <a:t>McConnell tower responded, “Heavy, verify that you’re on the ground at Beech Airport?”</a:t>
            </a:r>
          </a:p>
          <a:p>
            <a:r>
              <a:rPr lang="en-US" dirty="0"/>
              <a:t>“We think so,” the pilot confirmed. The crew later verified for McConnell tower that they were at Beechcraft airport, and the controller inquired if they would be able to take off and </a:t>
            </a:r>
            <a:r>
              <a:rPr lang="en-US" dirty="0" err="1"/>
              <a:t>procede</a:t>
            </a:r>
            <a:r>
              <a:rPr lang="en-US" dirty="0"/>
              <a:t> to McConnell.</a:t>
            </a:r>
          </a:p>
          <a:p>
            <a:r>
              <a:rPr lang="en-US" dirty="0"/>
              <a:t>"Ah, we're working on those details now, sir," the pilot responded. After four minutes, the crew asked for a frequency and coordinates for Beechcraft airport. Their current location coordinates didn't match those given by McConnell tower, which had asked if the crew circled over the airport or made a straight-in approach. The controller said that the target on the radar scope had shown the jet "overtop" </a:t>
            </a:r>
            <a:r>
              <a:rPr lang="en-US" dirty="0" err="1"/>
              <a:t>Jabara</a:t>
            </a:r>
            <a:r>
              <a:rPr lang="en-US" dirty="0"/>
              <a:t>; however, the pilots still were not certain at which airport they were located. In the meantime, men had started to approach outside the jet at </a:t>
            </a:r>
            <a:r>
              <a:rPr lang="en-US" dirty="0" err="1"/>
              <a:t>Jabara</a:t>
            </a:r>
            <a:r>
              <a:rPr lang="en-US" dirty="0"/>
              <a:t> and were communicating with the pilots.</a:t>
            </a:r>
          </a:p>
          <a:p>
            <a:r>
              <a:rPr lang="en-US" dirty="0"/>
              <a:t>The pilot then reported, “We just had a twin engine aircraft, a turboprop aircraft go over the top of us.”</a:t>
            </a:r>
          </a:p>
          <a:p>
            <a:r>
              <a:rPr lang="en-US" dirty="0"/>
              <a:t>“Giant 4241 Heavy, roger, you, it appears that you are at </a:t>
            </a:r>
            <a:r>
              <a:rPr lang="en-US" dirty="0" err="1"/>
              <a:t>Jabara</a:t>
            </a:r>
            <a:r>
              <a:rPr lang="en-US" dirty="0"/>
              <a:t>,” McConnell tower said.</a:t>
            </a:r>
          </a:p>
          <a:p>
            <a:r>
              <a:rPr lang="en-US" dirty="0"/>
              <a:t>“Uh, say again?”</a:t>
            </a:r>
          </a:p>
          <a:p>
            <a:r>
              <a:rPr lang="en-US" dirty="0"/>
              <a:t>The pilots later confirmed their location at </a:t>
            </a:r>
            <a:r>
              <a:rPr lang="en-US" dirty="0" err="1"/>
              <a:t>Jabara</a:t>
            </a:r>
            <a:r>
              <a:rPr lang="en-US" dirty="0"/>
              <a:t> and continued working with their company to determine whether the jet could depart.</a:t>
            </a:r>
          </a:p>
          <a:p>
            <a:r>
              <a:rPr lang="en-US" dirty="0" err="1"/>
              <a:t>FlightAware</a:t>
            </a:r>
            <a:r>
              <a:rPr lang="en-US" dirty="0"/>
              <a:t> shows the jet departed John F. Kennedy International Airport at 7:26 p.m. Eastern Nov. 20, headed to McConnell Air Force Base. Atlas ground crew based in Wichita repositioned the jet overnight on </a:t>
            </a:r>
            <a:r>
              <a:rPr lang="en-US" dirty="0" err="1"/>
              <a:t>Jabara’s</a:t>
            </a:r>
            <a:r>
              <a:rPr lang="en-US" dirty="0"/>
              <a:t> runway, turning it 180-degrees to prepare it to depart on Runway 36. </a:t>
            </a:r>
          </a:p>
          <a:p>
            <a:r>
              <a:rPr lang="en-US" dirty="0"/>
              <a:t>FAA spokeswoman Elizabeth Cory told AOPA that the “FAA is investigating, which is standard.”</a:t>
            </a:r>
          </a:p>
          <a:p>
            <a:endParaRPr lang="en-US" baseline="0"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fld id="{52070ED4-92AA-4962-9C13-ED7BB76475D6}" type="slidenum">
              <a:rPr lang="en-US" sz="1200">
                <a:solidFill>
                  <a:prstClr val="black"/>
                </a:solidFill>
                <a:ea typeface="ＭＳ Ｐゴシック" charset="-128"/>
              </a:rPr>
              <a:pPr algn="r" defTabSz="457200" fontAlgn="base">
                <a:spcBef>
                  <a:spcPct val="0"/>
                </a:spcBef>
                <a:spcAft>
                  <a:spcPct val="0"/>
                </a:spcAft>
              </a:pPr>
              <a:t>96</a:t>
            </a:fld>
            <a:endParaRPr lang="en-US" sz="1200">
              <a:solidFill>
                <a:prstClr val="black"/>
              </a:solidFill>
              <a:ea typeface="ＭＳ Ｐゴシック" charset="-128"/>
            </a:endParaRPr>
          </a:p>
        </p:txBody>
      </p:sp>
      <p:sp>
        <p:nvSpPr>
          <p:cNvPr id="540675" name="Rectangle 2"/>
          <p:cNvSpPr>
            <a:spLocks noGrp="1" noRot="1" noChangeAspect="1" noChangeArrowheads="1" noTextEdit="1"/>
          </p:cNvSpPr>
          <p:nvPr>
            <p:ph type="sldImg"/>
          </p:nvPr>
        </p:nvSpPr>
        <p:spPr>
          <a:xfrm>
            <a:off x="1841500" y="300038"/>
            <a:ext cx="3027363" cy="1703387"/>
          </a:xfrm>
          <a:ln/>
        </p:spPr>
      </p:sp>
      <p:sp>
        <p:nvSpPr>
          <p:cNvPr id="540676" name="Rectangle 3"/>
          <p:cNvSpPr>
            <a:spLocks noGrp="1" noChangeArrowheads="1"/>
          </p:cNvSpPr>
          <p:nvPr>
            <p:ph type="body" idx="1"/>
          </p:nvPr>
        </p:nvSpPr>
        <p:spPr>
          <a:xfrm>
            <a:off x="0" y="2173288"/>
            <a:ext cx="6858000" cy="6970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sz="1100" b="1" dirty="0">
                <a:latin typeface="Arial" charset="0"/>
              </a:rPr>
              <a:t>Events</a:t>
            </a:r>
            <a:r>
              <a:rPr lang="en-US" sz="1100" b="1" baseline="0" dirty="0">
                <a:latin typeface="Arial" charset="0"/>
              </a:rPr>
              <a:t> can slip all the barriers we have in place to prevent landing at the wrong airport or runway.  We have many tools available to help prevent this, such as briefings, use of IFR approaches to back up a visual, extended centerline in FMS, etc.</a:t>
            </a:r>
            <a:endParaRPr lang="en-US" sz="1100" b="1" dirty="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OVERVIEW:  Re-emphasize</a:t>
            </a:r>
            <a:r>
              <a:rPr lang="en-US" sz="1200" kern="1200" baseline="0" dirty="0">
                <a:solidFill>
                  <a:schemeClr val="tx1"/>
                </a:solidFill>
                <a:latin typeface="+mn-lt"/>
                <a:ea typeface="+mn-ea"/>
                <a:cs typeface="+mn-cs"/>
              </a:rPr>
              <a:t> the </a:t>
            </a:r>
            <a:r>
              <a:rPr lang="en-US" sz="1200" kern="1200" baseline="0" dirty="0" err="1">
                <a:solidFill>
                  <a:schemeClr val="tx1"/>
                </a:solidFill>
                <a:latin typeface="+mn-lt"/>
                <a:ea typeface="+mn-ea"/>
                <a:cs typeface="+mn-cs"/>
              </a:rPr>
              <a:t>iPad</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enroute</a:t>
            </a:r>
            <a:r>
              <a:rPr lang="en-US" sz="1200" kern="1200" baseline="0" dirty="0">
                <a:solidFill>
                  <a:schemeClr val="tx1"/>
                </a:solidFill>
                <a:latin typeface="+mn-lt"/>
                <a:ea typeface="+mn-ea"/>
                <a:cs typeface="+mn-cs"/>
              </a:rPr>
              <a:t> chart setup.  Identify the airspace.  Read the narrative, then discuss how you could actually comply, at the last minute with the clearance to avoid the airspace over Goodyear.</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*Read the ASAP narrative: </a:t>
            </a:r>
          </a:p>
          <a:p>
            <a:r>
              <a:rPr lang="en-US" sz="1200" kern="1200" dirty="0">
                <a:solidFill>
                  <a:schemeClr val="tx1"/>
                </a:solidFill>
                <a:latin typeface="+mn-lt"/>
                <a:ea typeface="+mn-ea"/>
                <a:cs typeface="+mn-cs"/>
              </a:rPr>
              <a:t>Captain: Maneuvering to land at GEU (Glendale AZ) in VMC conditions, we were under Luke AFB control. Over</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BXK VOR Luke cleared us from 7000' to 4000'and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were told to fly HDG 110 degrees which put us on course to go </a:t>
            </a:r>
            <a:endParaRPr lang="en-US" dirty="0"/>
          </a:p>
          <a:p>
            <a:r>
              <a:rPr lang="en-US" sz="1200" kern="1200" dirty="0">
                <a:solidFill>
                  <a:schemeClr val="tx1"/>
                </a:solidFill>
                <a:latin typeface="+mn-lt"/>
                <a:ea typeface="+mn-ea"/>
                <a:cs typeface="+mn-cs"/>
              </a:rPr>
              <a:t>just South of GYR (Goodyear AZ) airport.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GEU was landing RWY 1 while GYR was landing</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RWY 21, (not confirmed but given the TCAS traffic it appeared as though). Luke Airspace was active.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Luke ATC advised us of various VFR targets in the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pattern at GYR We were cleared for the visual to GEU and to remain outside of GYR airspace (3000' </a:t>
            </a:r>
            <a:r>
              <a:rPr lang="en-US" sz="1200" kern="1200" dirty="0" err="1">
                <a:solidFill>
                  <a:schemeClr val="tx1"/>
                </a:solidFill>
                <a:latin typeface="+mn-lt"/>
                <a:ea typeface="+mn-ea"/>
                <a:cs typeface="+mn-cs"/>
              </a:rPr>
              <a:t>msl</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and 3 nm radius). We crossed GYR airport at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approximately 4000' and intercepted a 3 degree glide-path into GEU. On the visual approach to GEU, we</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descended following the RNAV GPS RWY 1 and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landed without incident. On the ground we were told to contact GYR Tower. We were told we penetrated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GYR airspace.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ASAP:</a:t>
            </a:r>
            <a:r>
              <a:rPr lang="en-US" baseline="0" dirty="0"/>
              <a:t>  First Officer :</a:t>
            </a:r>
            <a:r>
              <a:rPr lang="en-US" sz="1200" kern="1200" dirty="0">
                <a:solidFill>
                  <a:schemeClr val="tx1"/>
                </a:solidFill>
                <a:latin typeface="+mn-lt"/>
                <a:ea typeface="+mn-ea"/>
                <a:cs typeface="+mn-cs"/>
              </a:rPr>
              <a:t>We did not pull out the VFR charts, and did not know the exact boundaries of the GYR Class D airspace. In the future I will review the VFR charts prior to descending into regions with similarly close airports. </a:t>
            </a:r>
            <a:endParaRPr lang="en-US" dirty="0"/>
          </a:p>
          <a:p>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3 other airports(</a:t>
            </a:r>
            <a:r>
              <a:rPr lang="en-US" dirty="0" err="1"/>
              <a:t>Jabara</a:t>
            </a:r>
            <a:r>
              <a:rPr lang="en-US" dirty="0"/>
              <a:t>,</a:t>
            </a:r>
            <a:r>
              <a:rPr lang="en-US" baseline="0" dirty="0"/>
              <a:t> Beech, Cessna)</a:t>
            </a:r>
            <a:r>
              <a:rPr lang="en-US" dirty="0"/>
              <a:t> do line up with McConnell.  This would be a</a:t>
            </a:r>
            <a:r>
              <a:rPr lang="en-US" baseline="0" dirty="0"/>
              <a:t> big threat during a visual approach, especially if not backed up with the ILS.</a:t>
            </a:r>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3E05F-3C88-4B36-94A6-179D7498FFEF}"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85471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8062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0195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Instructor Notes:</a:t>
            </a:r>
          </a:p>
          <a:p>
            <a:r>
              <a:rPr lang="en-US" dirty="0"/>
              <a:t>Allow crews to read the slide prior</a:t>
            </a:r>
            <a:r>
              <a:rPr lang="en-US" baseline="0" dirty="0"/>
              <a:t> to advancing. The intent is for the scenario to build a context. </a:t>
            </a:r>
          </a:p>
          <a:p>
            <a:endParaRPr lang="en-US" baseline="0" dirty="0"/>
          </a:p>
          <a:p>
            <a:r>
              <a:rPr lang="en-US" baseline="0" dirty="0"/>
              <a:t>This slide provides the beginning of a series of slides with questions referring to reducing threats associated with FMS programming. Show the crews that the route is not “as filed”</a:t>
            </a:r>
          </a:p>
          <a:p>
            <a:endParaRPr lang="en-US" baseline="0" dirty="0"/>
          </a:p>
          <a:p>
            <a:r>
              <a:rPr lang="en-US" baseline="0" dirty="0"/>
              <a:t>The takeoff runway, filed clearance and reroute provide an example of how a change to your clearance will make more work</a:t>
            </a:r>
          </a:p>
          <a:p>
            <a:endParaRPr lang="en-US" dirty="0"/>
          </a:p>
        </p:txBody>
      </p:sp>
      <p:sp>
        <p:nvSpPr>
          <p:cNvPr id="4" name="Slide Number Placeholder 3"/>
          <p:cNvSpPr>
            <a:spLocks noGrp="1"/>
          </p:cNvSpPr>
          <p:nvPr>
            <p:ph type="sldNum" sz="quarter" idx="10"/>
          </p:nvPr>
        </p:nvSpPr>
        <p:spPr/>
        <p:txBody>
          <a:bodyPr/>
          <a:lstStyle/>
          <a:p>
            <a:fld id="{DCD3B87F-99D8-4756-85AA-1AE41AEAB7F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74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91B2-CF2E-438D-978E-07458522E3E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157543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bwMode="ltGray">
          <a:xfrm>
            <a:off x="171450" y="133350"/>
            <a:ext cx="5212080" cy="2679192"/>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bwMode="blackWhite">
          <a:xfrm>
            <a:off x="162339" y="2946124"/>
            <a:ext cx="8839200" cy="2126456"/>
          </a:xfrm>
          <a:prstGeom prst="rect">
            <a:avLst/>
          </a:prstGeom>
          <a:solidFill>
            <a:schemeClr val="bg1"/>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cs typeface="ＭＳ Ｐゴシック" charset="-128"/>
            </a:endParaRPr>
          </a:p>
        </p:txBody>
      </p:sp>
      <p:sp>
        <p:nvSpPr>
          <p:cNvPr id="10" name="Title 1"/>
          <p:cNvSpPr>
            <a:spLocks noGrp="1"/>
          </p:cNvSpPr>
          <p:nvPr>
            <p:ph type="ctrTitle"/>
          </p:nvPr>
        </p:nvSpPr>
        <p:spPr>
          <a:xfrm>
            <a:off x="457200" y="361960"/>
            <a:ext cx="4419600" cy="1943099"/>
          </a:xfrm>
        </p:spPr>
        <p:txBody>
          <a:bodyPr/>
          <a:lstStyle>
            <a:lvl1pPr algn="l">
              <a:defRPr cap="all">
                <a:solidFill>
                  <a:schemeClr val="bg1"/>
                </a:solidFill>
              </a:defRPr>
            </a:lvl1pPr>
          </a:lstStyle>
          <a:p>
            <a:r>
              <a:rPr lang="en-US" dirty="0"/>
              <a:t>Click to edit Master title style</a:t>
            </a:r>
          </a:p>
        </p:txBody>
      </p:sp>
      <p:sp>
        <p:nvSpPr>
          <p:cNvPr id="11" name="Subtitle 2"/>
          <p:cNvSpPr>
            <a:spLocks noGrp="1"/>
          </p:cNvSpPr>
          <p:nvPr>
            <p:ph type="subTitle" idx="1"/>
          </p:nvPr>
        </p:nvSpPr>
        <p:spPr>
          <a:xfrm>
            <a:off x="457200" y="3086100"/>
            <a:ext cx="5029200" cy="10096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5"/>
          <p:cNvSpPr txBox="1">
            <a:spLocks/>
          </p:cNvSpPr>
          <p:nvPr userDrawn="1"/>
        </p:nvSpPr>
        <p:spPr bwMode="black">
          <a:xfrm>
            <a:off x="152400" y="4796580"/>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pic>
        <p:nvPicPr>
          <p:cNvPr id="14"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62613" y="133350"/>
            <a:ext cx="3367077" cy="2679192"/>
          </a:xfrm>
          <a:prstGeom prst="rect">
            <a:avLst/>
          </a:prstGeom>
          <a:noFill/>
          <a:ln w="38100">
            <a:noFill/>
          </a:ln>
          <a:effectLst>
            <a:outerShdw blurRad="114300" dist="1143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749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bwMode="ltGray">
          <a:xfrm>
            <a:off x="152400" y="114325"/>
            <a:ext cx="8839200" cy="976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304800" y="205979"/>
            <a:ext cx="8534400" cy="85725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4276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bwMode="ltGray">
          <a:xfrm>
            <a:off x="171450" y="133350"/>
            <a:ext cx="5212080" cy="2679192"/>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bwMode="blackWhite">
          <a:xfrm>
            <a:off x="162339" y="2946124"/>
            <a:ext cx="8839200" cy="2126456"/>
          </a:xfrm>
          <a:prstGeom prst="rect">
            <a:avLst/>
          </a:prstGeom>
          <a:solidFill>
            <a:schemeClr val="bg1"/>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cs typeface="ＭＳ Ｐゴシック" charset="-128"/>
            </a:endParaRPr>
          </a:p>
        </p:txBody>
      </p:sp>
      <p:sp>
        <p:nvSpPr>
          <p:cNvPr id="10" name="Title 1"/>
          <p:cNvSpPr>
            <a:spLocks noGrp="1"/>
          </p:cNvSpPr>
          <p:nvPr>
            <p:ph type="ctrTitle"/>
          </p:nvPr>
        </p:nvSpPr>
        <p:spPr>
          <a:xfrm>
            <a:off x="457200" y="361958"/>
            <a:ext cx="4419600" cy="1943099"/>
          </a:xfrm>
        </p:spPr>
        <p:txBody>
          <a:bodyPr/>
          <a:lstStyle>
            <a:lvl1pPr algn="l">
              <a:defRPr cap="all">
                <a:solidFill>
                  <a:schemeClr val="bg1"/>
                </a:solidFill>
              </a:defRPr>
            </a:lvl1pPr>
          </a:lstStyle>
          <a:p>
            <a:r>
              <a:rPr lang="en-US" dirty="0"/>
              <a:t>Click to edit Master title style</a:t>
            </a:r>
          </a:p>
        </p:txBody>
      </p:sp>
      <p:sp>
        <p:nvSpPr>
          <p:cNvPr id="11" name="Subtitle 2"/>
          <p:cNvSpPr>
            <a:spLocks noGrp="1"/>
          </p:cNvSpPr>
          <p:nvPr>
            <p:ph type="subTitle" idx="1"/>
          </p:nvPr>
        </p:nvSpPr>
        <p:spPr>
          <a:xfrm>
            <a:off x="457200" y="3086100"/>
            <a:ext cx="5029200" cy="10096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5"/>
          <p:cNvSpPr txBox="1">
            <a:spLocks/>
          </p:cNvSpPr>
          <p:nvPr userDrawn="1"/>
        </p:nvSpPr>
        <p:spPr bwMode="black">
          <a:xfrm>
            <a:off x="152400" y="4796580"/>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pic>
        <p:nvPicPr>
          <p:cNvPr id="14"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62613" y="133350"/>
            <a:ext cx="3367077" cy="2679192"/>
          </a:xfrm>
          <a:prstGeom prst="rect">
            <a:avLst/>
          </a:prstGeom>
          <a:noFill/>
          <a:ln w="38100">
            <a:noFill/>
          </a:ln>
          <a:effectLst>
            <a:outerShdw blurRad="114300" dist="1143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461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342900" y="-95250"/>
            <a:ext cx="8458200" cy="5238750"/>
          </a:xfrm>
          <a:prstGeom prst="rect">
            <a:avLst/>
          </a:prstGeom>
          <a:gradFill flip="none" rotWithShape="1">
            <a:gsLst>
              <a:gs pos="0">
                <a:schemeClr val="tx2"/>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95250"/>
            <a:ext cx="9144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1" name="Slide Number Placeholder 5"/>
          <p:cNvSpPr>
            <a:spLocks noGrp="1"/>
          </p:cNvSpPr>
          <p:nvPr>
            <p:ph type="sldNum" sz="quarter" idx="12"/>
          </p:nvPr>
        </p:nvSpPr>
        <p:spPr>
          <a:xfrm>
            <a:off x="6997700" y="4888707"/>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2" name="Rectangle 2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grpSp>
        <p:nvGrpSpPr>
          <p:cNvPr id="8" name="Group 7"/>
          <p:cNvGrpSpPr/>
          <p:nvPr userDrawn="1"/>
        </p:nvGrpSpPr>
        <p:grpSpPr>
          <a:xfrm>
            <a:off x="495300" y="463550"/>
            <a:ext cx="8153400" cy="4038600"/>
            <a:chOff x="495300" y="463550"/>
            <a:chExt cx="8153400" cy="4038600"/>
          </a:xfrm>
          <a:effectLst>
            <a:outerShdw blurRad="114300" dist="114300" dir="2700000" algn="tl" rotWithShape="0">
              <a:prstClr val="black">
                <a:alpha val="55000"/>
              </a:prstClr>
            </a:outerShdw>
          </a:effectLst>
        </p:grpSpPr>
        <p:sp>
          <p:nvSpPr>
            <p:cNvPr id="10" name="Rectangle 9"/>
            <p:cNvSpPr/>
            <p:nvPr userDrawn="1"/>
          </p:nvSpPr>
          <p:spPr>
            <a:xfrm>
              <a:off x="495300" y="692150"/>
              <a:ext cx="8153400" cy="381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495300" y="463550"/>
              <a:ext cx="81534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81139" y="1504951"/>
            <a:ext cx="3367077" cy="2598644"/>
          </a:xfrm>
          <a:prstGeom prst="rect">
            <a:avLst/>
          </a:prstGeom>
          <a:noFill/>
          <a:ln w="63500">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381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3352800" y="82550"/>
            <a:ext cx="5638800" cy="4610100"/>
          </a:xfrm>
          <a:prstGeom prst="rect">
            <a:avLst/>
          </a:prstGeom>
          <a:solidFill>
            <a:schemeClr val="bg1"/>
          </a:solidFill>
          <a:ln>
            <a:noFill/>
          </a:ln>
          <a:effectLst>
            <a:outerShdw blurRad="114300" dist="1143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bwMode="ltGray">
          <a:xfrm>
            <a:off x="85358" y="69852"/>
            <a:ext cx="3115057" cy="4622800"/>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defTabSz="457200" fontAlgn="base">
              <a:lnSpc>
                <a:spcPts val="4000"/>
              </a:lnSpc>
              <a:spcBef>
                <a:spcPct val="0"/>
              </a:spcBef>
              <a:spcAft>
                <a:spcPct val="0"/>
              </a:spcAft>
            </a:pPr>
            <a:endParaRPr lang="en-US" cap="all" dirty="0">
              <a:solidFill>
                <a:prstClr val="white"/>
              </a:solidFill>
              <a:ea typeface="ＭＳ Ｐゴシック" charset="-128"/>
              <a:cs typeface="ＭＳ Ｐゴシック" charset="-128"/>
            </a:endParaRPr>
          </a:p>
        </p:txBody>
      </p:sp>
      <p:sp>
        <p:nvSpPr>
          <p:cNvPr id="14" name="Text Placeholder 3"/>
          <p:cNvSpPr>
            <a:spLocks noGrp="1"/>
          </p:cNvSpPr>
          <p:nvPr>
            <p:ph type="body" sz="half" idx="2"/>
          </p:nvPr>
        </p:nvSpPr>
        <p:spPr>
          <a:xfrm>
            <a:off x="152400" y="742950"/>
            <a:ext cx="294132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TextBox 16"/>
          <p:cNvSpPr txBox="1"/>
          <p:nvPr userDrawn="1"/>
        </p:nvSpPr>
        <p:spPr>
          <a:xfrm>
            <a:off x="58420" y="82550"/>
            <a:ext cx="319278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SCENARIO</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8"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cxnSp>
        <p:nvCxnSpPr>
          <p:cNvPr id="21" name="Straight Connector 20"/>
          <p:cNvCxnSpPr/>
          <p:nvPr userDrawn="1"/>
        </p:nvCxnSpPr>
        <p:spPr>
          <a:xfrm>
            <a:off x="198120" y="577850"/>
            <a:ext cx="2840736"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632828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95250"/>
            <a:ext cx="9144000" cy="523875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9"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1"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17" name="Rectangle 16"/>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47821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457200" y="4767264"/>
            <a:ext cx="2133600" cy="273844"/>
          </a:xfrm>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9" name="Footer Placeholder 4"/>
          <p:cNvSpPr>
            <a:spLocks noGrp="1"/>
          </p:cNvSpPr>
          <p:nvPr>
            <p:ph type="ftr" sz="quarter" idx="11"/>
          </p:nvPr>
        </p:nvSpPr>
        <p:spPr>
          <a:xfrm>
            <a:off x="3124200" y="4767264"/>
            <a:ext cx="2895600" cy="273844"/>
          </a:xfrm>
        </p:spPr>
        <p:txBody>
          <a:bodyPr/>
          <a:lstStyle/>
          <a:p>
            <a:endParaRPr lang="en-US">
              <a:solidFill>
                <a:prstClr val="black">
                  <a:tint val="75000"/>
                </a:prstClr>
              </a:solidFill>
            </a:endParaRPr>
          </a:p>
        </p:txBody>
      </p:sp>
      <p:sp>
        <p:nvSpPr>
          <p:cNvPr id="25" name="Slide Number Placeholder 5"/>
          <p:cNvSpPr>
            <a:spLocks noGrp="1"/>
          </p:cNvSpPr>
          <p:nvPr>
            <p:ph type="sldNum" sz="quarter" idx="12"/>
          </p:nvPr>
        </p:nvSpPr>
        <p:spPr>
          <a:xfrm>
            <a:off x="6553200" y="4767264"/>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6" name="Rectangle 25"/>
          <p:cNvSpPr/>
          <p:nvPr userDrawn="1"/>
        </p:nvSpPr>
        <p:spPr>
          <a:xfrm>
            <a:off x="0" y="-95250"/>
            <a:ext cx="9144000" cy="523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8"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9"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30"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31" name="Rectangle 30"/>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34" name="Rectangle 33"/>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07438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483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467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BCC857-B7BA-454D-95FC-34CF7CBDB9CA}" type="datetimeFigureOut">
              <a:rPr lang="en-US" smtClean="0">
                <a:solidFill>
                  <a:prstClr val="black">
                    <a:tint val="75000"/>
                  </a:prstClr>
                </a:solidFill>
              </a:rPr>
              <a:pPr/>
              <a:t>1/17/2020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4A146-C2F9-45E3-B9D2-67565374B1B5}"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56373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3"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33" y="1137685"/>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BCC857-B7BA-454D-95FC-34CF7CBDB9CA}" type="datetimeFigureOut">
              <a:rPr lang="en-US" smtClean="0">
                <a:solidFill>
                  <a:prstClr val="black">
                    <a:tint val="75000"/>
                  </a:prstClr>
                </a:solidFill>
              </a:rPr>
              <a:pPr/>
              <a:t>1/17/2020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4A146-C2F9-45E3-B9D2-67565374B1B5}"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598286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44"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BCC857-B7BA-454D-95FC-34CF7CBDB9CA}" type="datetimeFigureOut">
              <a:rPr lang="en-US" smtClean="0">
                <a:solidFill>
                  <a:prstClr val="white">
                    <a:tint val="75000"/>
                  </a:prstClr>
                </a:solidFill>
              </a:rPr>
              <a:pPr/>
              <a:t>1/17/2020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5F94A146-C2F9-45E3-B9D2-67565374B1B5}" type="slidenum">
              <a:rPr lang="en-US" smtClean="0">
                <a:solidFill>
                  <a:prstClr val="white">
                    <a:tint val="75000"/>
                  </a:prstClr>
                </a:solidFill>
              </a:rPr>
              <a:pPr/>
              <a:t>‹#›</a:t>
            </a:fld>
            <a:endParaRPr lang="en-US">
              <a:solidFill>
                <a:prstClr val="white">
                  <a:tint val="75000"/>
                </a:prstClr>
              </a:solidFill>
            </a:endParaRPr>
          </a:p>
        </p:txBody>
      </p:sp>
    </p:spTree>
    <p:custDataLst>
      <p:tags r:id="rId1"/>
    </p:custDataLst>
    <p:extLst>
      <p:ext uri="{BB962C8B-B14F-4D97-AF65-F5344CB8AC3E}">
        <p14:creationId xmlns:p14="http://schemas.microsoft.com/office/powerpoint/2010/main" val="146783990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342900" y="-95250"/>
            <a:ext cx="8458200" cy="5238750"/>
          </a:xfrm>
          <a:prstGeom prst="rect">
            <a:avLst/>
          </a:prstGeom>
          <a:gradFill flip="none" rotWithShape="1">
            <a:gsLst>
              <a:gs pos="0">
                <a:schemeClr val="tx2"/>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95250"/>
            <a:ext cx="9144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1" name="Slide Number Placeholder 5"/>
          <p:cNvSpPr>
            <a:spLocks noGrp="1"/>
          </p:cNvSpPr>
          <p:nvPr>
            <p:ph type="sldNum" sz="quarter" idx="12"/>
          </p:nvPr>
        </p:nvSpPr>
        <p:spPr>
          <a:xfrm>
            <a:off x="6997700" y="4888707"/>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2" name="Rectangle 2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grpSp>
        <p:nvGrpSpPr>
          <p:cNvPr id="8" name="Group 7"/>
          <p:cNvGrpSpPr/>
          <p:nvPr userDrawn="1"/>
        </p:nvGrpSpPr>
        <p:grpSpPr>
          <a:xfrm>
            <a:off x="495300" y="463550"/>
            <a:ext cx="8153400" cy="4038600"/>
            <a:chOff x="495300" y="463550"/>
            <a:chExt cx="8153400" cy="4038600"/>
          </a:xfrm>
          <a:effectLst>
            <a:outerShdw blurRad="114300" dist="114300" dir="2700000" algn="tl" rotWithShape="0">
              <a:prstClr val="black">
                <a:alpha val="55000"/>
              </a:prstClr>
            </a:outerShdw>
          </a:effectLst>
        </p:grpSpPr>
        <p:sp>
          <p:nvSpPr>
            <p:cNvPr id="10" name="Rectangle 9"/>
            <p:cNvSpPr/>
            <p:nvPr userDrawn="1"/>
          </p:nvSpPr>
          <p:spPr>
            <a:xfrm>
              <a:off x="495300" y="692150"/>
              <a:ext cx="8153400" cy="381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495300" y="463550"/>
              <a:ext cx="81534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81143" y="1504951"/>
            <a:ext cx="3367077" cy="2598644"/>
          </a:xfrm>
          <a:prstGeom prst="rect">
            <a:avLst/>
          </a:prstGeom>
          <a:noFill/>
          <a:ln w="63500">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7854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48BCC857-B7BA-454D-95FC-34CF7CBDB9CA}" type="datetimeFigureOut">
              <a:rPr lang="en-US" smtClean="0">
                <a:solidFill>
                  <a:prstClr val="black">
                    <a:tint val="75000"/>
                  </a:prstClr>
                </a:solidFill>
              </a:rPr>
              <a:pPr/>
              <a:t>1/17/2020</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F94A146-C2F9-45E3-B9D2-67565374B1B5}"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03741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BCC857-B7BA-454D-95FC-34CF7CBDB9CA}"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4A146-C2F9-45E3-B9D2-67565374B1B5}" type="slidenum">
              <a:rPr lang="en-US" smtClean="0">
                <a:solidFill>
                  <a:prstClr val="black">
                    <a:tint val="75000"/>
                  </a:prstClr>
                </a:solidFill>
              </a:rPr>
              <a:pPr/>
              <a:t>‹#›</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189774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bwMode="ltGray">
          <a:xfrm>
            <a:off x="171450" y="133350"/>
            <a:ext cx="5212080" cy="2679192"/>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bwMode="blackWhite">
          <a:xfrm>
            <a:off x="162339" y="2946124"/>
            <a:ext cx="8839200" cy="2126456"/>
          </a:xfrm>
          <a:prstGeom prst="rect">
            <a:avLst/>
          </a:prstGeom>
          <a:solidFill>
            <a:schemeClr val="bg1"/>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cs typeface="ＭＳ Ｐゴシック" charset="-128"/>
            </a:endParaRPr>
          </a:p>
        </p:txBody>
      </p:sp>
      <p:sp>
        <p:nvSpPr>
          <p:cNvPr id="10" name="Title 1"/>
          <p:cNvSpPr>
            <a:spLocks noGrp="1"/>
          </p:cNvSpPr>
          <p:nvPr>
            <p:ph type="ctrTitle"/>
          </p:nvPr>
        </p:nvSpPr>
        <p:spPr>
          <a:xfrm>
            <a:off x="457200" y="361955"/>
            <a:ext cx="4419600" cy="1943099"/>
          </a:xfrm>
        </p:spPr>
        <p:txBody>
          <a:bodyPr/>
          <a:lstStyle>
            <a:lvl1pPr algn="l">
              <a:defRPr cap="all">
                <a:solidFill>
                  <a:schemeClr val="bg1"/>
                </a:solidFill>
              </a:defRPr>
            </a:lvl1pPr>
          </a:lstStyle>
          <a:p>
            <a:r>
              <a:rPr lang="en-US" dirty="0"/>
              <a:t>Click to edit Master title style</a:t>
            </a:r>
          </a:p>
        </p:txBody>
      </p:sp>
      <p:sp>
        <p:nvSpPr>
          <p:cNvPr id="11" name="Subtitle 2"/>
          <p:cNvSpPr>
            <a:spLocks noGrp="1"/>
          </p:cNvSpPr>
          <p:nvPr>
            <p:ph type="subTitle" idx="1"/>
          </p:nvPr>
        </p:nvSpPr>
        <p:spPr>
          <a:xfrm>
            <a:off x="457200" y="3086100"/>
            <a:ext cx="5029200" cy="10096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5"/>
          <p:cNvSpPr txBox="1">
            <a:spLocks/>
          </p:cNvSpPr>
          <p:nvPr userDrawn="1"/>
        </p:nvSpPr>
        <p:spPr bwMode="black">
          <a:xfrm>
            <a:off x="152400" y="4796580"/>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pic>
        <p:nvPicPr>
          <p:cNvPr id="14"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62610" y="133350"/>
            <a:ext cx="3367077" cy="2679192"/>
          </a:xfrm>
          <a:prstGeom prst="rect">
            <a:avLst/>
          </a:prstGeom>
          <a:noFill/>
          <a:ln w="38100">
            <a:noFill/>
          </a:ln>
          <a:effectLst>
            <a:outerShdw blurRad="114300" dist="1143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457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342900" y="-95250"/>
            <a:ext cx="8458200" cy="5238750"/>
          </a:xfrm>
          <a:prstGeom prst="rect">
            <a:avLst/>
          </a:prstGeom>
          <a:gradFill flip="none" rotWithShape="1">
            <a:gsLst>
              <a:gs pos="0">
                <a:schemeClr val="tx2"/>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95250"/>
            <a:ext cx="9144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1" name="Slide Number Placeholder 5"/>
          <p:cNvSpPr>
            <a:spLocks noGrp="1"/>
          </p:cNvSpPr>
          <p:nvPr>
            <p:ph type="sldNum" sz="quarter" idx="12"/>
          </p:nvPr>
        </p:nvSpPr>
        <p:spPr>
          <a:xfrm>
            <a:off x="6997700" y="4888707"/>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2" name="Rectangle 2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6"/>
          <p:cNvSpPr>
            <a:spLocks noEditPoints="1"/>
          </p:cNvSpPr>
          <p:nvPr userDrawn="1"/>
        </p:nvSpPr>
        <p:spPr bwMode="auto">
          <a:xfrm>
            <a:off x="7538720" y="4833841"/>
            <a:ext cx="1554480" cy="274320"/>
          </a:xfrm>
          <a:custGeom>
            <a:avLst/>
            <a:gdLst>
              <a:gd name="T0" fmla="*/ 2147483647 w 1855"/>
              <a:gd name="T1" fmla="*/ 2147483647 h 350"/>
              <a:gd name="T2" fmla="*/ 2147483647 w 1855"/>
              <a:gd name="T3" fmla="*/ 2147483647 h 350"/>
              <a:gd name="T4" fmla="*/ 2147483647 w 1855"/>
              <a:gd name="T5" fmla="*/ 2147483647 h 350"/>
              <a:gd name="T6" fmla="*/ 2147483647 w 1855"/>
              <a:gd name="T7" fmla="*/ 2147483647 h 350"/>
              <a:gd name="T8" fmla="*/ 2147483647 w 1855"/>
              <a:gd name="T9" fmla="*/ 2147483647 h 350"/>
              <a:gd name="T10" fmla="*/ 2147483647 w 1855"/>
              <a:gd name="T11" fmla="*/ 2147483647 h 350"/>
              <a:gd name="T12" fmla="*/ 2147483647 w 1855"/>
              <a:gd name="T13" fmla="*/ 2147483647 h 350"/>
              <a:gd name="T14" fmla="*/ 2147483647 w 1855"/>
              <a:gd name="T15" fmla="*/ 2147483647 h 350"/>
              <a:gd name="T16" fmla="*/ 2147483647 w 1855"/>
              <a:gd name="T17" fmla="*/ 2147483647 h 350"/>
              <a:gd name="T18" fmla="*/ 2147483647 w 1855"/>
              <a:gd name="T19" fmla="*/ 2147483647 h 350"/>
              <a:gd name="T20" fmla="*/ 2147483647 w 1855"/>
              <a:gd name="T21" fmla="*/ 2147483647 h 350"/>
              <a:gd name="T22" fmla="*/ 2147483647 w 1855"/>
              <a:gd name="T23" fmla="*/ 2147483647 h 350"/>
              <a:gd name="T24" fmla="*/ 2147483647 w 1855"/>
              <a:gd name="T25" fmla="*/ 2147483647 h 350"/>
              <a:gd name="T26" fmla="*/ 2147483647 w 1855"/>
              <a:gd name="T27" fmla="*/ 2147483647 h 350"/>
              <a:gd name="T28" fmla="*/ 2147483647 w 1855"/>
              <a:gd name="T29" fmla="*/ 2147483647 h 350"/>
              <a:gd name="T30" fmla="*/ 2147483647 w 1855"/>
              <a:gd name="T31" fmla="*/ 2147483647 h 350"/>
              <a:gd name="T32" fmla="*/ 2147483647 w 1855"/>
              <a:gd name="T33" fmla="*/ 2147483647 h 350"/>
              <a:gd name="T34" fmla="*/ 2147483647 w 1855"/>
              <a:gd name="T35" fmla="*/ 2147483647 h 350"/>
              <a:gd name="T36" fmla="*/ 2147483647 w 1855"/>
              <a:gd name="T37" fmla="*/ 2147483647 h 350"/>
              <a:gd name="T38" fmla="*/ 2147483647 w 1855"/>
              <a:gd name="T39" fmla="*/ 2147483647 h 350"/>
              <a:gd name="T40" fmla="*/ 2147483647 w 1855"/>
              <a:gd name="T41" fmla="*/ 2147483647 h 350"/>
              <a:gd name="T42" fmla="*/ 2147483647 w 1855"/>
              <a:gd name="T43" fmla="*/ 2147483647 h 350"/>
              <a:gd name="T44" fmla="*/ 2147483647 w 1855"/>
              <a:gd name="T45" fmla="*/ 2147483647 h 350"/>
              <a:gd name="T46" fmla="*/ 2147483647 w 1855"/>
              <a:gd name="T47" fmla="*/ 2147483647 h 350"/>
              <a:gd name="T48" fmla="*/ 2147483647 w 1855"/>
              <a:gd name="T49" fmla="*/ 2147483647 h 350"/>
              <a:gd name="T50" fmla="*/ 2147483647 w 1855"/>
              <a:gd name="T51" fmla="*/ 2147483647 h 350"/>
              <a:gd name="T52" fmla="*/ 2147483647 w 1855"/>
              <a:gd name="T53" fmla="*/ 2147483647 h 350"/>
              <a:gd name="T54" fmla="*/ 2147483647 w 1855"/>
              <a:gd name="T55" fmla="*/ 2147483647 h 350"/>
              <a:gd name="T56" fmla="*/ 2147483647 w 1855"/>
              <a:gd name="T57" fmla="*/ 2147483647 h 350"/>
              <a:gd name="T58" fmla="*/ 2147483647 w 1855"/>
              <a:gd name="T59" fmla="*/ 2147483647 h 350"/>
              <a:gd name="T60" fmla="*/ 2147483647 w 1855"/>
              <a:gd name="T61" fmla="*/ 2147483647 h 350"/>
              <a:gd name="T62" fmla="*/ 2147483647 w 1855"/>
              <a:gd name="T63" fmla="*/ 2147483647 h 350"/>
              <a:gd name="T64" fmla="*/ 2147483647 w 1855"/>
              <a:gd name="T65" fmla="*/ 2147483647 h 350"/>
              <a:gd name="T66" fmla="*/ 2147483647 w 1855"/>
              <a:gd name="T67" fmla="*/ 2147483647 h 350"/>
              <a:gd name="T68" fmla="*/ 2147483647 w 1855"/>
              <a:gd name="T69" fmla="*/ 2147483647 h 350"/>
              <a:gd name="T70" fmla="*/ 2147483647 w 1855"/>
              <a:gd name="T71" fmla="*/ 2147483647 h 350"/>
              <a:gd name="T72" fmla="*/ 2147483647 w 1855"/>
              <a:gd name="T73" fmla="*/ 2147483647 h 350"/>
              <a:gd name="T74" fmla="*/ 2147483647 w 1855"/>
              <a:gd name="T75" fmla="*/ 2147483647 h 350"/>
              <a:gd name="T76" fmla="*/ 2147483647 w 1855"/>
              <a:gd name="T77" fmla="*/ 2147483647 h 350"/>
              <a:gd name="T78" fmla="*/ 2147483647 w 1855"/>
              <a:gd name="T79" fmla="*/ 2147483647 h 350"/>
              <a:gd name="T80" fmla="*/ 2147483647 w 1855"/>
              <a:gd name="T81" fmla="*/ 2147483647 h 350"/>
              <a:gd name="T82" fmla="*/ 2147483647 w 1855"/>
              <a:gd name="T83" fmla="*/ 0 h 350"/>
              <a:gd name="T84" fmla="*/ 2147483647 w 1855"/>
              <a:gd name="T85" fmla="*/ 2147483647 h 350"/>
              <a:gd name="T86" fmla="*/ 2147483647 w 1855"/>
              <a:gd name="T87" fmla="*/ 2147483647 h 350"/>
              <a:gd name="T88" fmla="*/ 2147483647 w 1855"/>
              <a:gd name="T89" fmla="*/ 2147483647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55" h="350">
                <a:moveTo>
                  <a:pt x="1609" y="10"/>
                </a:moveTo>
                <a:cubicBezTo>
                  <a:pt x="1556" y="10"/>
                  <a:pt x="1520" y="41"/>
                  <a:pt x="1520" y="82"/>
                </a:cubicBezTo>
                <a:cubicBezTo>
                  <a:pt x="1520" y="104"/>
                  <a:pt x="1536" y="123"/>
                  <a:pt x="1565" y="140"/>
                </a:cubicBezTo>
                <a:cubicBezTo>
                  <a:pt x="1592" y="159"/>
                  <a:pt x="1604" y="164"/>
                  <a:pt x="1609" y="176"/>
                </a:cubicBezTo>
                <a:cubicBezTo>
                  <a:pt x="1367" y="176"/>
                  <a:pt x="1367" y="176"/>
                  <a:pt x="1367" y="176"/>
                </a:cubicBezTo>
                <a:cubicBezTo>
                  <a:pt x="1387" y="56"/>
                  <a:pt x="1387" y="56"/>
                  <a:pt x="1387" y="56"/>
                </a:cubicBezTo>
                <a:cubicBezTo>
                  <a:pt x="1457" y="56"/>
                  <a:pt x="1457" y="56"/>
                  <a:pt x="1457" y="56"/>
                </a:cubicBezTo>
                <a:cubicBezTo>
                  <a:pt x="1461" y="12"/>
                  <a:pt x="1461" y="12"/>
                  <a:pt x="1461" y="12"/>
                </a:cubicBezTo>
                <a:cubicBezTo>
                  <a:pt x="1276" y="12"/>
                  <a:pt x="1276" y="12"/>
                  <a:pt x="1276" y="12"/>
                </a:cubicBezTo>
                <a:cubicBezTo>
                  <a:pt x="1268" y="56"/>
                  <a:pt x="1268" y="56"/>
                  <a:pt x="1268" y="56"/>
                </a:cubicBezTo>
                <a:cubicBezTo>
                  <a:pt x="1338" y="56"/>
                  <a:pt x="1338" y="56"/>
                  <a:pt x="1338" y="56"/>
                </a:cubicBezTo>
                <a:cubicBezTo>
                  <a:pt x="1338" y="56"/>
                  <a:pt x="1329" y="121"/>
                  <a:pt x="1319" y="176"/>
                </a:cubicBezTo>
                <a:cubicBezTo>
                  <a:pt x="1070" y="176"/>
                  <a:pt x="1070" y="176"/>
                  <a:pt x="1070" y="176"/>
                </a:cubicBezTo>
                <a:cubicBezTo>
                  <a:pt x="1075" y="150"/>
                  <a:pt x="1075" y="150"/>
                  <a:pt x="1075" y="150"/>
                </a:cubicBezTo>
                <a:cubicBezTo>
                  <a:pt x="1155" y="150"/>
                  <a:pt x="1155" y="150"/>
                  <a:pt x="1155" y="150"/>
                </a:cubicBezTo>
                <a:cubicBezTo>
                  <a:pt x="1160" y="109"/>
                  <a:pt x="1160" y="109"/>
                  <a:pt x="1160" y="109"/>
                </a:cubicBezTo>
                <a:cubicBezTo>
                  <a:pt x="1080" y="109"/>
                  <a:pt x="1080" y="109"/>
                  <a:pt x="1080" y="109"/>
                </a:cubicBezTo>
                <a:cubicBezTo>
                  <a:pt x="1090" y="56"/>
                  <a:pt x="1090" y="56"/>
                  <a:pt x="1090" y="56"/>
                </a:cubicBezTo>
                <a:cubicBezTo>
                  <a:pt x="1186" y="56"/>
                  <a:pt x="1186" y="56"/>
                  <a:pt x="1186" y="56"/>
                </a:cubicBezTo>
                <a:cubicBezTo>
                  <a:pt x="1191" y="12"/>
                  <a:pt x="1191" y="12"/>
                  <a:pt x="1191" y="12"/>
                </a:cubicBezTo>
                <a:cubicBezTo>
                  <a:pt x="1046" y="12"/>
                  <a:pt x="1046" y="12"/>
                  <a:pt x="1046" y="12"/>
                </a:cubicBezTo>
                <a:cubicBezTo>
                  <a:pt x="1022" y="176"/>
                  <a:pt x="1022" y="176"/>
                  <a:pt x="1022" y="176"/>
                </a:cubicBezTo>
                <a:cubicBezTo>
                  <a:pt x="891" y="176"/>
                  <a:pt x="891" y="176"/>
                  <a:pt x="891" y="176"/>
                </a:cubicBezTo>
                <a:cubicBezTo>
                  <a:pt x="903" y="109"/>
                  <a:pt x="918" y="12"/>
                  <a:pt x="918" y="12"/>
                </a:cubicBezTo>
                <a:cubicBezTo>
                  <a:pt x="867" y="12"/>
                  <a:pt x="867" y="12"/>
                  <a:pt x="867" y="12"/>
                </a:cubicBezTo>
                <a:cubicBezTo>
                  <a:pt x="867" y="12"/>
                  <a:pt x="853" y="111"/>
                  <a:pt x="843" y="176"/>
                </a:cubicBezTo>
                <a:cubicBezTo>
                  <a:pt x="691" y="176"/>
                  <a:pt x="691" y="176"/>
                  <a:pt x="691" y="176"/>
                </a:cubicBezTo>
                <a:cubicBezTo>
                  <a:pt x="710" y="56"/>
                  <a:pt x="710" y="56"/>
                  <a:pt x="710" y="56"/>
                </a:cubicBezTo>
                <a:cubicBezTo>
                  <a:pt x="778" y="56"/>
                  <a:pt x="778" y="56"/>
                  <a:pt x="778" y="56"/>
                </a:cubicBezTo>
                <a:cubicBezTo>
                  <a:pt x="785" y="12"/>
                  <a:pt x="785" y="12"/>
                  <a:pt x="785" y="12"/>
                </a:cubicBezTo>
                <a:cubicBezTo>
                  <a:pt x="599" y="12"/>
                  <a:pt x="599" y="12"/>
                  <a:pt x="599" y="12"/>
                </a:cubicBezTo>
                <a:cubicBezTo>
                  <a:pt x="592" y="56"/>
                  <a:pt x="592" y="56"/>
                  <a:pt x="592" y="56"/>
                </a:cubicBezTo>
                <a:cubicBezTo>
                  <a:pt x="662" y="56"/>
                  <a:pt x="662" y="56"/>
                  <a:pt x="662" y="56"/>
                </a:cubicBezTo>
                <a:cubicBezTo>
                  <a:pt x="643" y="176"/>
                  <a:pt x="643" y="176"/>
                  <a:pt x="643" y="176"/>
                </a:cubicBezTo>
                <a:cubicBezTo>
                  <a:pt x="394" y="176"/>
                  <a:pt x="394" y="176"/>
                  <a:pt x="394" y="176"/>
                </a:cubicBezTo>
                <a:cubicBezTo>
                  <a:pt x="396" y="150"/>
                  <a:pt x="396" y="150"/>
                  <a:pt x="396" y="150"/>
                </a:cubicBezTo>
                <a:cubicBezTo>
                  <a:pt x="476" y="150"/>
                  <a:pt x="476" y="150"/>
                  <a:pt x="476" y="150"/>
                </a:cubicBezTo>
                <a:cubicBezTo>
                  <a:pt x="483" y="109"/>
                  <a:pt x="483" y="109"/>
                  <a:pt x="483" y="109"/>
                </a:cubicBezTo>
                <a:cubicBezTo>
                  <a:pt x="483" y="109"/>
                  <a:pt x="408" y="109"/>
                  <a:pt x="403" y="109"/>
                </a:cubicBezTo>
                <a:cubicBezTo>
                  <a:pt x="406" y="102"/>
                  <a:pt x="411" y="58"/>
                  <a:pt x="411" y="56"/>
                </a:cubicBezTo>
                <a:cubicBezTo>
                  <a:pt x="415" y="56"/>
                  <a:pt x="507" y="56"/>
                  <a:pt x="507" y="56"/>
                </a:cubicBezTo>
                <a:cubicBezTo>
                  <a:pt x="514" y="12"/>
                  <a:pt x="514" y="12"/>
                  <a:pt x="514" y="12"/>
                </a:cubicBezTo>
                <a:cubicBezTo>
                  <a:pt x="370" y="12"/>
                  <a:pt x="370" y="12"/>
                  <a:pt x="370" y="12"/>
                </a:cubicBezTo>
                <a:cubicBezTo>
                  <a:pt x="345" y="176"/>
                  <a:pt x="345" y="176"/>
                  <a:pt x="345" y="176"/>
                </a:cubicBezTo>
                <a:cubicBezTo>
                  <a:pt x="215" y="176"/>
                  <a:pt x="215" y="176"/>
                  <a:pt x="215" y="176"/>
                </a:cubicBezTo>
                <a:cubicBezTo>
                  <a:pt x="239" y="12"/>
                  <a:pt x="239" y="12"/>
                  <a:pt x="239" y="12"/>
                </a:cubicBezTo>
                <a:cubicBezTo>
                  <a:pt x="193" y="12"/>
                  <a:pt x="193" y="12"/>
                  <a:pt x="193" y="12"/>
                </a:cubicBezTo>
                <a:cubicBezTo>
                  <a:pt x="169" y="183"/>
                  <a:pt x="169" y="183"/>
                  <a:pt x="169" y="183"/>
                </a:cubicBezTo>
                <a:cubicBezTo>
                  <a:pt x="167" y="179"/>
                  <a:pt x="162" y="162"/>
                  <a:pt x="162" y="162"/>
                </a:cubicBezTo>
                <a:cubicBezTo>
                  <a:pt x="157" y="152"/>
                  <a:pt x="92" y="12"/>
                  <a:pt x="92" y="12"/>
                </a:cubicBezTo>
                <a:cubicBezTo>
                  <a:pt x="38" y="12"/>
                  <a:pt x="38" y="12"/>
                  <a:pt x="38" y="12"/>
                </a:cubicBezTo>
                <a:cubicBezTo>
                  <a:pt x="0" y="251"/>
                  <a:pt x="0" y="251"/>
                  <a:pt x="0" y="251"/>
                </a:cubicBezTo>
                <a:cubicBezTo>
                  <a:pt x="48" y="251"/>
                  <a:pt x="48" y="251"/>
                  <a:pt x="48" y="251"/>
                </a:cubicBezTo>
                <a:cubicBezTo>
                  <a:pt x="58" y="183"/>
                  <a:pt x="58" y="183"/>
                  <a:pt x="58" y="183"/>
                </a:cubicBezTo>
                <a:cubicBezTo>
                  <a:pt x="118" y="183"/>
                  <a:pt x="118" y="183"/>
                  <a:pt x="118" y="183"/>
                </a:cubicBezTo>
                <a:cubicBezTo>
                  <a:pt x="135" y="217"/>
                  <a:pt x="152" y="251"/>
                  <a:pt x="152" y="251"/>
                </a:cubicBezTo>
                <a:cubicBezTo>
                  <a:pt x="203" y="251"/>
                  <a:pt x="203" y="251"/>
                  <a:pt x="203" y="251"/>
                </a:cubicBezTo>
                <a:cubicBezTo>
                  <a:pt x="213" y="183"/>
                  <a:pt x="213" y="183"/>
                  <a:pt x="213" y="183"/>
                </a:cubicBezTo>
                <a:cubicBezTo>
                  <a:pt x="343" y="183"/>
                  <a:pt x="343" y="183"/>
                  <a:pt x="343" y="183"/>
                </a:cubicBezTo>
                <a:cubicBezTo>
                  <a:pt x="333" y="251"/>
                  <a:pt x="333" y="251"/>
                  <a:pt x="333" y="251"/>
                </a:cubicBezTo>
                <a:cubicBezTo>
                  <a:pt x="483" y="251"/>
                  <a:pt x="483" y="251"/>
                  <a:pt x="483" y="251"/>
                </a:cubicBezTo>
                <a:cubicBezTo>
                  <a:pt x="488" y="207"/>
                  <a:pt x="488" y="207"/>
                  <a:pt x="488" y="207"/>
                </a:cubicBezTo>
                <a:cubicBezTo>
                  <a:pt x="389" y="207"/>
                  <a:pt x="389" y="207"/>
                  <a:pt x="389" y="207"/>
                </a:cubicBezTo>
                <a:cubicBezTo>
                  <a:pt x="391" y="183"/>
                  <a:pt x="391" y="183"/>
                  <a:pt x="391" y="183"/>
                </a:cubicBezTo>
                <a:cubicBezTo>
                  <a:pt x="643" y="183"/>
                  <a:pt x="643" y="183"/>
                  <a:pt x="643" y="183"/>
                </a:cubicBezTo>
                <a:cubicBezTo>
                  <a:pt x="630" y="251"/>
                  <a:pt x="630" y="251"/>
                  <a:pt x="630" y="251"/>
                </a:cubicBezTo>
                <a:cubicBezTo>
                  <a:pt x="679" y="251"/>
                  <a:pt x="679" y="251"/>
                  <a:pt x="679" y="251"/>
                </a:cubicBezTo>
                <a:cubicBezTo>
                  <a:pt x="691" y="183"/>
                  <a:pt x="691" y="183"/>
                  <a:pt x="691" y="183"/>
                </a:cubicBezTo>
                <a:cubicBezTo>
                  <a:pt x="843" y="183"/>
                  <a:pt x="843" y="183"/>
                  <a:pt x="843" y="183"/>
                </a:cubicBezTo>
                <a:cubicBezTo>
                  <a:pt x="841" y="196"/>
                  <a:pt x="838" y="205"/>
                  <a:pt x="838" y="213"/>
                </a:cubicBezTo>
                <a:cubicBezTo>
                  <a:pt x="826" y="283"/>
                  <a:pt x="797" y="297"/>
                  <a:pt x="754" y="311"/>
                </a:cubicBezTo>
                <a:cubicBezTo>
                  <a:pt x="771" y="350"/>
                  <a:pt x="771" y="350"/>
                  <a:pt x="771" y="350"/>
                </a:cubicBezTo>
                <a:cubicBezTo>
                  <a:pt x="787" y="347"/>
                  <a:pt x="811" y="343"/>
                  <a:pt x="838" y="318"/>
                </a:cubicBezTo>
                <a:cubicBezTo>
                  <a:pt x="865" y="297"/>
                  <a:pt x="877" y="266"/>
                  <a:pt x="884" y="227"/>
                </a:cubicBezTo>
                <a:cubicBezTo>
                  <a:pt x="884" y="220"/>
                  <a:pt x="887" y="203"/>
                  <a:pt x="891" y="183"/>
                </a:cubicBezTo>
                <a:cubicBezTo>
                  <a:pt x="1020" y="183"/>
                  <a:pt x="1020" y="183"/>
                  <a:pt x="1020" y="183"/>
                </a:cubicBezTo>
                <a:cubicBezTo>
                  <a:pt x="1010" y="251"/>
                  <a:pt x="1010" y="251"/>
                  <a:pt x="1010" y="251"/>
                </a:cubicBezTo>
                <a:cubicBezTo>
                  <a:pt x="1160" y="251"/>
                  <a:pt x="1160" y="251"/>
                  <a:pt x="1160" y="251"/>
                </a:cubicBezTo>
                <a:cubicBezTo>
                  <a:pt x="1164" y="207"/>
                  <a:pt x="1164" y="207"/>
                  <a:pt x="1164" y="207"/>
                </a:cubicBezTo>
                <a:cubicBezTo>
                  <a:pt x="1065" y="207"/>
                  <a:pt x="1065" y="207"/>
                  <a:pt x="1065" y="207"/>
                </a:cubicBezTo>
                <a:cubicBezTo>
                  <a:pt x="1070" y="183"/>
                  <a:pt x="1070" y="183"/>
                  <a:pt x="1070" y="183"/>
                </a:cubicBezTo>
                <a:cubicBezTo>
                  <a:pt x="1319" y="183"/>
                  <a:pt x="1319" y="183"/>
                  <a:pt x="1319" y="183"/>
                </a:cubicBezTo>
                <a:cubicBezTo>
                  <a:pt x="1307" y="251"/>
                  <a:pt x="1307" y="251"/>
                  <a:pt x="1307" y="251"/>
                </a:cubicBezTo>
                <a:cubicBezTo>
                  <a:pt x="1357" y="251"/>
                  <a:pt x="1357" y="251"/>
                  <a:pt x="1357" y="251"/>
                </a:cubicBezTo>
                <a:cubicBezTo>
                  <a:pt x="1367" y="183"/>
                  <a:pt x="1367" y="183"/>
                  <a:pt x="1367" y="183"/>
                </a:cubicBezTo>
                <a:cubicBezTo>
                  <a:pt x="1611" y="183"/>
                  <a:pt x="1611" y="183"/>
                  <a:pt x="1611" y="183"/>
                </a:cubicBezTo>
                <a:cubicBezTo>
                  <a:pt x="1609" y="198"/>
                  <a:pt x="1592" y="210"/>
                  <a:pt x="1575" y="210"/>
                </a:cubicBezTo>
                <a:cubicBezTo>
                  <a:pt x="1553" y="210"/>
                  <a:pt x="1529" y="200"/>
                  <a:pt x="1510" y="193"/>
                </a:cubicBezTo>
                <a:cubicBezTo>
                  <a:pt x="1490" y="237"/>
                  <a:pt x="1490" y="237"/>
                  <a:pt x="1490" y="237"/>
                </a:cubicBezTo>
                <a:cubicBezTo>
                  <a:pt x="1490" y="237"/>
                  <a:pt x="1490" y="237"/>
                  <a:pt x="1490" y="237"/>
                </a:cubicBezTo>
                <a:cubicBezTo>
                  <a:pt x="1514" y="244"/>
                  <a:pt x="1544" y="253"/>
                  <a:pt x="1573" y="253"/>
                </a:cubicBezTo>
                <a:cubicBezTo>
                  <a:pt x="1628" y="253"/>
                  <a:pt x="1664" y="224"/>
                  <a:pt x="1664" y="179"/>
                </a:cubicBezTo>
                <a:cubicBezTo>
                  <a:pt x="1664" y="152"/>
                  <a:pt x="1643" y="133"/>
                  <a:pt x="1623" y="121"/>
                </a:cubicBezTo>
                <a:cubicBezTo>
                  <a:pt x="1604" y="111"/>
                  <a:pt x="1575" y="95"/>
                  <a:pt x="1575" y="78"/>
                </a:cubicBezTo>
                <a:cubicBezTo>
                  <a:pt x="1575" y="65"/>
                  <a:pt x="1592" y="53"/>
                  <a:pt x="1611" y="53"/>
                </a:cubicBezTo>
                <a:cubicBezTo>
                  <a:pt x="1631" y="53"/>
                  <a:pt x="1652" y="61"/>
                  <a:pt x="1667" y="68"/>
                </a:cubicBezTo>
                <a:cubicBezTo>
                  <a:pt x="1667" y="68"/>
                  <a:pt x="1667" y="68"/>
                  <a:pt x="1667" y="68"/>
                </a:cubicBezTo>
                <a:cubicBezTo>
                  <a:pt x="1684" y="22"/>
                  <a:pt x="1684" y="22"/>
                  <a:pt x="1684" y="22"/>
                </a:cubicBezTo>
                <a:cubicBezTo>
                  <a:pt x="1684" y="22"/>
                  <a:pt x="1684" y="22"/>
                  <a:pt x="1684" y="22"/>
                </a:cubicBezTo>
                <a:cubicBezTo>
                  <a:pt x="1660" y="12"/>
                  <a:pt x="1633" y="10"/>
                  <a:pt x="1609" y="10"/>
                </a:cubicBezTo>
                <a:close/>
                <a:moveTo>
                  <a:pt x="58" y="174"/>
                </a:moveTo>
                <a:cubicBezTo>
                  <a:pt x="60" y="162"/>
                  <a:pt x="73" y="78"/>
                  <a:pt x="73" y="78"/>
                </a:cubicBezTo>
                <a:cubicBezTo>
                  <a:pt x="73" y="85"/>
                  <a:pt x="80" y="102"/>
                  <a:pt x="84" y="114"/>
                </a:cubicBezTo>
                <a:cubicBezTo>
                  <a:pt x="89" y="126"/>
                  <a:pt x="99" y="145"/>
                  <a:pt x="116" y="174"/>
                </a:cubicBezTo>
                <a:cubicBezTo>
                  <a:pt x="58" y="174"/>
                  <a:pt x="58" y="174"/>
                  <a:pt x="58" y="174"/>
                </a:cubicBezTo>
                <a:close/>
                <a:moveTo>
                  <a:pt x="1824" y="41"/>
                </a:moveTo>
                <a:cubicBezTo>
                  <a:pt x="1824" y="41"/>
                  <a:pt x="1826" y="37"/>
                  <a:pt x="1826" y="34"/>
                </a:cubicBezTo>
                <a:cubicBezTo>
                  <a:pt x="1826" y="29"/>
                  <a:pt x="1824" y="27"/>
                  <a:pt x="1824" y="27"/>
                </a:cubicBezTo>
                <a:cubicBezTo>
                  <a:pt x="1821" y="22"/>
                  <a:pt x="1819" y="22"/>
                  <a:pt x="1812" y="22"/>
                </a:cubicBezTo>
                <a:cubicBezTo>
                  <a:pt x="1800" y="22"/>
                  <a:pt x="1800" y="22"/>
                  <a:pt x="1800" y="22"/>
                </a:cubicBezTo>
                <a:cubicBezTo>
                  <a:pt x="1800" y="65"/>
                  <a:pt x="1800" y="65"/>
                  <a:pt x="1800" y="65"/>
                </a:cubicBezTo>
                <a:cubicBezTo>
                  <a:pt x="1804" y="65"/>
                  <a:pt x="1804" y="65"/>
                  <a:pt x="1804" y="65"/>
                </a:cubicBezTo>
                <a:cubicBezTo>
                  <a:pt x="1804" y="46"/>
                  <a:pt x="1804" y="46"/>
                  <a:pt x="1804" y="46"/>
                </a:cubicBezTo>
                <a:cubicBezTo>
                  <a:pt x="1809" y="46"/>
                  <a:pt x="1809" y="46"/>
                  <a:pt x="1809" y="46"/>
                </a:cubicBezTo>
                <a:cubicBezTo>
                  <a:pt x="1824" y="65"/>
                  <a:pt x="1824" y="65"/>
                  <a:pt x="1824" y="65"/>
                </a:cubicBezTo>
                <a:cubicBezTo>
                  <a:pt x="1829" y="65"/>
                  <a:pt x="1829" y="65"/>
                  <a:pt x="1829" y="65"/>
                </a:cubicBezTo>
                <a:cubicBezTo>
                  <a:pt x="1817" y="46"/>
                  <a:pt x="1817" y="46"/>
                  <a:pt x="1817" y="46"/>
                </a:cubicBezTo>
                <a:cubicBezTo>
                  <a:pt x="1819" y="44"/>
                  <a:pt x="1821" y="44"/>
                  <a:pt x="1824" y="41"/>
                </a:cubicBezTo>
                <a:close/>
                <a:moveTo>
                  <a:pt x="1804" y="41"/>
                </a:moveTo>
                <a:cubicBezTo>
                  <a:pt x="1804" y="27"/>
                  <a:pt x="1804" y="27"/>
                  <a:pt x="1804" y="27"/>
                </a:cubicBezTo>
                <a:cubicBezTo>
                  <a:pt x="1812" y="27"/>
                  <a:pt x="1812" y="27"/>
                  <a:pt x="1812" y="27"/>
                </a:cubicBezTo>
                <a:cubicBezTo>
                  <a:pt x="1817" y="27"/>
                  <a:pt x="1817" y="27"/>
                  <a:pt x="1819" y="27"/>
                </a:cubicBezTo>
                <a:cubicBezTo>
                  <a:pt x="1819" y="29"/>
                  <a:pt x="1821" y="32"/>
                  <a:pt x="1821" y="34"/>
                </a:cubicBezTo>
                <a:cubicBezTo>
                  <a:pt x="1821" y="39"/>
                  <a:pt x="1819" y="41"/>
                  <a:pt x="1812" y="41"/>
                </a:cubicBezTo>
                <a:cubicBezTo>
                  <a:pt x="1804" y="41"/>
                  <a:pt x="1804" y="41"/>
                  <a:pt x="1804" y="41"/>
                </a:cubicBezTo>
                <a:close/>
                <a:moveTo>
                  <a:pt x="1812" y="0"/>
                </a:moveTo>
                <a:cubicBezTo>
                  <a:pt x="1790" y="0"/>
                  <a:pt x="1771" y="20"/>
                  <a:pt x="1771" y="44"/>
                </a:cubicBezTo>
                <a:cubicBezTo>
                  <a:pt x="1771" y="68"/>
                  <a:pt x="1790" y="87"/>
                  <a:pt x="1812" y="87"/>
                </a:cubicBezTo>
                <a:cubicBezTo>
                  <a:pt x="1836" y="87"/>
                  <a:pt x="1855" y="68"/>
                  <a:pt x="1855" y="44"/>
                </a:cubicBezTo>
                <a:cubicBezTo>
                  <a:pt x="1855" y="20"/>
                  <a:pt x="1836" y="0"/>
                  <a:pt x="1812" y="0"/>
                </a:cubicBezTo>
                <a:close/>
                <a:moveTo>
                  <a:pt x="1812" y="82"/>
                </a:moveTo>
                <a:cubicBezTo>
                  <a:pt x="1793" y="82"/>
                  <a:pt x="1776" y="65"/>
                  <a:pt x="1776" y="44"/>
                </a:cubicBezTo>
                <a:cubicBezTo>
                  <a:pt x="1776" y="22"/>
                  <a:pt x="1793" y="5"/>
                  <a:pt x="1812" y="5"/>
                </a:cubicBezTo>
                <a:cubicBezTo>
                  <a:pt x="1834" y="5"/>
                  <a:pt x="1850" y="22"/>
                  <a:pt x="1850" y="44"/>
                </a:cubicBezTo>
                <a:cubicBezTo>
                  <a:pt x="1850" y="65"/>
                  <a:pt x="1834" y="82"/>
                  <a:pt x="1812" y="82"/>
                </a:cubicBezTo>
                <a:close/>
              </a:path>
            </a:pathLst>
          </a:custGeom>
          <a:solidFill>
            <a:schemeClr val="bg1"/>
          </a:solidFill>
          <a:ln>
            <a:noFill/>
          </a:ln>
        </p:spPr>
        <p:txBody>
          <a:bodyPr/>
          <a:lstStyle/>
          <a:p>
            <a:endParaRPr lang="en-US" dirty="0">
              <a:solidFill>
                <a:prstClr val="black"/>
              </a:solidFill>
            </a:endParaRPr>
          </a:p>
        </p:txBody>
      </p:sp>
      <p:sp>
        <p:nvSpPr>
          <p:cNvPr id="2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grpSp>
        <p:nvGrpSpPr>
          <p:cNvPr id="8" name="Group 7"/>
          <p:cNvGrpSpPr/>
          <p:nvPr userDrawn="1"/>
        </p:nvGrpSpPr>
        <p:grpSpPr>
          <a:xfrm>
            <a:off x="495300" y="463550"/>
            <a:ext cx="8153400" cy="4038600"/>
            <a:chOff x="495300" y="463550"/>
            <a:chExt cx="8153400" cy="4038600"/>
          </a:xfrm>
          <a:effectLst>
            <a:outerShdw blurRad="114300" dist="114300" dir="2700000" algn="tl" rotWithShape="0">
              <a:prstClr val="black">
                <a:alpha val="55000"/>
              </a:prstClr>
            </a:outerShdw>
          </a:effectLst>
        </p:grpSpPr>
        <p:sp>
          <p:nvSpPr>
            <p:cNvPr id="10" name="Rectangle 9"/>
            <p:cNvSpPr/>
            <p:nvPr userDrawn="1"/>
          </p:nvSpPr>
          <p:spPr>
            <a:xfrm>
              <a:off x="495300" y="692150"/>
              <a:ext cx="8153400" cy="381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495300" y="463550"/>
              <a:ext cx="81534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81133" y="1504951"/>
            <a:ext cx="3367077" cy="2598644"/>
          </a:xfrm>
          <a:prstGeom prst="rect">
            <a:avLst/>
          </a:prstGeom>
          <a:noFill/>
          <a:ln w="63500">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3823380-904C-44C3-8494-53F25344547A}"/>
              </a:ext>
            </a:extLst>
          </p:cNvPr>
          <p:cNvSpPr/>
          <p:nvPr userDrawn="1"/>
        </p:nvSpPr>
        <p:spPr>
          <a:xfrm>
            <a:off x="7391400" y="4705350"/>
            <a:ext cx="17526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5398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3352800" y="82550"/>
            <a:ext cx="5638800" cy="4610100"/>
          </a:xfrm>
          <a:prstGeom prst="rect">
            <a:avLst/>
          </a:prstGeom>
          <a:solidFill>
            <a:schemeClr val="bg1"/>
          </a:solidFill>
          <a:ln>
            <a:noFill/>
          </a:ln>
          <a:effectLst>
            <a:outerShdw blurRad="114300" dist="1143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bwMode="ltGray">
          <a:xfrm>
            <a:off x="85353" y="69852"/>
            <a:ext cx="3115057" cy="4622800"/>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defTabSz="457200" fontAlgn="base">
              <a:lnSpc>
                <a:spcPts val="4000"/>
              </a:lnSpc>
              <a:spcBef>
                <a:spcPct val="0"/>
              </a:spcBef>
              <a:spcAft>
                <a:spcPct val="0"/>
              </a:spcAft>
            </a:pPr>
            <a:endParaRPr lang="en-US" cap="all" dirty="0">
              <a:solidFill>
                <a:prstClr val="white"/>
              </a:solidFill>
              <a:ea typeface="ＭＳ Ｐゴシック" charset="-128"/>
              <a:cs typeface="ＭＳ Ｐゴシック" charset="-128"/>
            </a:endParaRPr>
          </a:p>
        </p:txBody>
      </p:sp>
      <p:sp>
        <p:nvSpPr>
          <p:cNvPr id="14" name="Text Placeholder 3"/>
          <p:cNvSpPr>
            <a:spLocks noGrp="1"/>
          </p:cNvSpPr>
          <p:nvPr>
            <p:ph type="body" sz="half" idx="2"/>
          </p:nvPr>
        </p:nvSpPr>
        <p:spPr>
          <a:xfrm>
            <a:off x="152400" y="742950"/>
            <a:ext cx="294132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TextBox 16"/>
          <p:cNvSpPr txBox="1"/>
          <p:nvPr userDrawn="1"/>
        </p:nvSpPr>
        <p:spPr>
          <a:xfrm>
            <a:off x="58420" y="82550"/>
            <a:ext cx="319278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SCENARIO</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8"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cxnSp>
        <p:nvCxnSpPr>
          <p:cNvPr id="21" name="Straight Connector 20"/>
          <p:cNvCxnSpPr/>
          <p:nvPr userDrawn="1"/>
        </p:nvCxnSpPr>
        <p:spPr>
          <a:xfrm>
            <a:off x="198120" y="577850"/>
            <a:ext cx="2840736"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4604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95250"/>
            <a:ext cx="9144000" cy="523875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9"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1"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17" name="Rectangle 16"/>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165293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457200" y="4767264"/>
            <a:ext cx="2133600" cy="273844"/>
          </a:xfrm>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9" name="Footer Placeholder 4"/>
          <p:cNvSpPr>
            <a:spLocks noGrp="1"/>
          </p:cNvSpPr>
          <p:nvPr>
            <p:ph type="ftr" sz="quarter" idx="11"/>
          </p:nvPr>
        </p:nvSpPr>
        <p:spPr>
          <a:xfrm>
            <a:off x="3124200" y="4767264"/>
            <a:ext cx="2895600" cy="273844"/>
          </a:xfrm>
        </p:spPr>
        <p:txBody>
          <a:bodyPr/>
          <a:lstStyle/>
          <a:p>
            <a:endParaRPr lang="en-US">
              <a:solidFill>
                <a:prstClr val="black">
                  <a:tint val="75000"/>
                </a:prstClr>
              </a:solidFill>
            </a:endParaRPr>
          </a:p>
        </p:txBody>
      </p:sp>
      <p:sp>
        <p:nvSpPr>
          <p:cNvPr id="25" name="Slide Number Placeholder 5"/>
          <p:cNvSpPr>
            <a:spLocks noGrp="1"/>
          </p:cNvSpPr>
          <p:nvPr>
            <p:ph type="sldNum" sz="quarter" idx="12"/>
          </p:nvPr>
        </p:nvSpPr>
        <p:spPr>
          <a:xfrm>
            <a:off x="6553200" y="4767264"/>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6" name="Rectangle 25"/>
          <p:cNvSpPr/>
          <p:nvPr userDrawn="1"/>
        </p:nvSpPr>
        <p:spPr>
          <a:xfrm>
            <a:off x="0" y="-95250"/>
            <a:ext cx="9144000" cy="523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8"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9"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30"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31" name="Rectangle 30"/>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34" name="Rectangle 33"/>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4012593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13177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userDrawn="1"/>
        </p:nvSpPr>
        <p:spPr bwMode="ltGray">
          <a:xfrm>
            <a:off x="152400" y="114305"/>
            <a:ext cx="8839200" cy="976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4" name="Rectangle 3"/>
          <p:cNvSpPr/>
          <p:nvPr userDrawn="1"/>
        </p:nvSpPr>
        <p:spPr bwMode="blackWhite">
          <a:xfrm>
            <a:off x="152400" y="4767264"/>
            <a:ext cx="8839200" cy="273844"/>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304800" y="205979"/>
            <a:ext cx="8534400" cy="857250"/>
          </a:xfrm>
        </p:spPr>
        <p:txBody>
          <a:bodyPr/>
          <a:lstStyle/>
          <a:p>
            <a:r>
              <a:rPr lang="en-US" dirty="0"/>
              <a:t>Click to edit Master title style</a:t>
            </a:r>
          </a:p>
        </p:txBody>
      </p:sp>
      <p:sp>
        <p:nvSpPr>
          <p:cNvPr id="6" name="Date Placeholder 2"/>
          <p:cNvSpPr>
            <a:spLocks noGrp="1"/>
          </p:cNvSpPr>
          <p:nvPr>
            <p:ph type="dt" sz="half" idx="10"/>
          </p:nvPr>
        </p:nvSpPr>
        <p:spPr/>
        <p:txBody>
          <a:bodyPr/>
          <a:lstStyle>
            <a:lvl1pPr>
              <a:defRPr/>
            </a:lvl1pPr>
          </a:lstStyle>
          <a:p>
            <a:pPr>
              <a:defRPr/>
            </a:pPr>
            <a:fld id="{F73B8AF7-B407-402D-801A-66E90B39DA3B}" type="datetime1">
              <a:rPr lang="en-US">
                <a:solidFill>
                  <a:prstClr val="black">
                    <a:tint val="75000"/>
                  </a:prstClr>
                </a:solidFill>
              </a:rPr>
              <a:pPr>
                <a:defRPr/>
              </a:pPr>
              <a:t>1/17/2020</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8962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bwMode="ltGray">
          <a:xfrm>
            <a:off x="171450" y="133350"/>
            <a:ext cx="5212080" cy="2679192"/>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9" name="Rectangle 8"/>
          <p:cNvSpPr/>
          <p:nvPr userDrawn="1"/>
        </p:nvSpPr>
        <p:spPr bwMode="blackWhite">
          <a:xfrm>
            <a:off x="162339" y="2946124"/>
            <a:ext cx="8839200" cy="2126456"/>
          </a:xfrm>
          <a:prstGeom prst="rect">
            <a:avLst/>
          </a:prstGeom>
          <a:solidFill>
            <a:schemeClr val="bg1"/>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dirty="0">
              <a:solidFill>
                <a:srgbClr val="FFFFFF"/>
              </a:solidFill>
              <a:ea typeface="ＭＳ Ｐゴシック" charset="-128"/>
              <a:cs typeface="ＭＳ Ｐゴシック" charset="-128"/>
            </a:endParaRPr>
          </a:p>
        </p:txBody>
      </p:sp>
      <p:sp>
        <p:nvSpPr>
          <p:cNvPr id="10" name="Title 1"/>
          <p:cNvSpPr>
            <a:spLocks noGrp="1"/>
          </p:cNvSpPr>
          <p:nvPr>
            <p:ph type="ctrTitle"/>
          </p:nvPr>
        </p:nvSpPr>
        <p:spPr>
          <a:xfrm>
            <a:off x="457200" y="361951"/>
            <a:ext cx="4419600" cy="1943099"/>
          </a:xfrm>
        </p:spPr>
        <p:txBody>
          <a:bodyPr/>
          <a:lstStyle>
            <a:lvl1pPr algn="l">
              <a:defRPr cap="all">
                <a:solidFill>
                  <a:schemeClr val="bg1"/>
                </a:solidFill>
              </a:defRPr>
            </a:lvl1pPr>
          </a:lstStyle>
          <a:p>
            <a:r>
              <a:rPr lang="en-US" dirty="0"/>
              <a:t>Click to edit Master title style</a:t>
            </a:r>
          </a:p>
        </p:txBody>
      </p:sp>
      <p:sp>
        <p:nvSpPr>
          <p:cNvPr id="11" name="Subtitle 2"/>
          <p:cNvSpPr>
            <a:spLocks noGrp="1"/>
          </p:cNvSpPr>
          <p:nvPr>
            <p:ph type="subTitle" idx="1"/>
          </p:nvPr>
        </p:nvSpPr>
        <p:spPr>
          <a:xfrm>
            <a:off x="457200" y="3086100"/>
            <a:ext cx="5029200" cy="10096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Slide Number Placeholder 5"/>
          <p:cNvSpPr txBox="1">
            <a:spLocks/>
          </p:cNvSpPr>
          <p:nvPr userDrawn="1"/>
        </p:nvSpPr>
        <p:spPr bwMode="black">
          <a:xfrm>
            <a:off x="152400" y="4796580"/>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pic>
        <p:nvPicPr>
          <p:cNvPr id="14"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62602" y="133350"/>
            <a:ext cx="3367077" cy="2679192"/>
          </a:xfrm>
          <a:prstGeom prst="rect">
            <a:avLst/>
          </a:prstGeom>
          <a:noFill/>
          <a:ln w="38100">
            <a:noFill/>
          </a:ln>
          <a:effectLst>
            <a:outerShdw blurRad="114300" dist="114300" dir="2700000" algn="tl"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117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3352800" y="82550"/>
            <a:ext cx="5638800" cy="4610100"/>
          </a:xfrm>
          <a:prstGeom prst="rect">
            <a:avLst/>
          </a:prstGeom>
          <a:solidFill>
            <a:schemeClr val="bg1"/>
          </a:solidFill>
          <a:ln>
            <a:noFill/>
          </a:ln>
          <a:effectLst>
            <a:outerShdw blurRad="114300" dist="1143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bwMode="ltGray">
          <a:xfrm>
            <a:off x="85358" y="69852"/>
            <a:ext cx="3115057" cy="4622800"/>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defTabSz="457200" fontAlgn="base">
              <a:lnSpc>
                <a:spcPts val="4000"/>
              </a:lnSpc>
              <a:spcBef>
                <a:spcPct val="0"/>
              </a:spcBef>
              <a:spcAft>
                <a:spcPct val="0"/>
              </a:spcAft>
            </a:pPr>
            <a:endParaRPr lang="en-US" cap="all" dirty="0">
              <a:solidFill>
                <a:prstClr val="white"/>
              </a:solidFill>
              <a:ea typeface="ＭＳ Ｐゴシック" charset="-128"/>
              <a:cs typeface="ＭＳ Ｐゴシック" charset="-128"/>
            </a:endParaRPr>
          </a:p>
        </p:txBody>
      </p:sp>
      <p:sp>
        <p:nvSpPr>
          <p:cNvPr id="14" name="Text Placeholder 3"/>
          <p:cNvSpPr>
            <a:spLocks noGrp="1"/>
          </p:cNvSpPr>
          <p:nvPr>
            <p:ph type="body" sz="half" idx="2"/>
          </p:nvPr>
        </p:nvSpPr>
        <p:spPr>
          <a:xfrm>
            <a:off x="152400" y="742950"/>
            <a:ext cx="294132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TextBox 16"/>
          <p:cNvSpPr txBox="1"/>
          <p:nvPr userDrawn="1"/>
        </p:nvSpPr>
        <p:spPr>
          <a:xfrm>
            <a:off x="58420" y="82550"/>
            <a:ext cx="319278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SCENARIO</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8"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12700" y="4790747"/>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cxnSp>
        <p:nvCxnSpPr>
          <p:cNvPr id="21" name="Straight Connector 20"/>
          <p:cNvCxnSpPr/>
          <p:nvPr userDrawn="1"/>
        </p:nvCxnSpPr>
        <p:spPr>
          <a:xfrm>
            <a:off x="198120" y="577850"/>
            <a:ext cx="2840736"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06168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Rectangle 6"/>
          <p:cNvSpPr/>
          <p:nvPr userDrawn="1"/>
        </p:nvSpPr>
        <p:spPr>
          <a:xfrm>
            <a:off x="342900" y="-95250"/>
            <a:ext cx="8458200" cy="5238750"/>
          </a:xfrm>
          <a:prstGeom prst="rect">
            <a:avLst/>
          </a:prstGeom>
          <a:gradFill flip="none" rotWithShape="1">
            <a:gsLst>
              <a:gs pos="0">
                <a:schemeClr val="tx2"/>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95250"/>
            <a:ext cx="9144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1" name="Slide Number Placeholder 5"/>
          <p:cNvSpPr>
            <a:spLocks noGrp="1"/>
          </p:cNvSpPr>
          <p:nvPr>
            <p:ph type="sldNum" sz="quarter" idx="12"/>
          </p:nvPr>
        </p:nvSpPr>
        <p:spPr>
          <a:xfrm>
            <a:off x="6997700" y="4888707"/>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2" name="Rectangle 2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Slide Number Placeholder 5"/>
          <p:cNvSpPr txBox="1">
            <a:spLocks/>
          </p:cNvSpPr>
          <p:nvPr userDrawn="1"/>
        </p:nvSpPr>
        <p:spPr bwMode="black">
          <a:xfrm>
            <a:off x="0" y="4832351"/>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grpSp>
        <p:nvGrpSpPr>
          <p:cNvPr id="8" name="Group 7"/>
          <p:cNvGrpSpPr/>
          <p:nvPr userDrawn="1"/>
        </p:nvGrpSpPr>
        <p:grpSpPr>
          <a:xfrm>
            <a:off x="495300" y="463550"/>
            <a:ext cx="8153400" cy="4038600"/>
            <a:chOff x="495300" y="463550"/>
            <a:chExt cx="8153400" cy="4038600"/>
          </a:xfrm>
          <a:effectLst>
            <a:outerShdw blurRad="114300" dist="114300" dir="2700000" algn="tl" rotWithShape="0">
              <a:prstClr val="black">
                <a:alpha val="55000"/>
              </a:prstClr>
            </a:outerShdw>
          </a:effectLst>
        </p:grpSpPr>
        <p:sp>
          <p:nvSpPr>
            <p:cNvPr id="10" name="Rectangle 9"/>
            <p:cNvSpPr/>
            <p:nvPr userDrawn="1"/>
          </p:nvSpPr>
          <p:spPr>
            <a:xfrm>
              <a:off x="495300" y="692150"/>
              <a:ext cx="8153400" cy="381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495300" y="463550"/>
              <a:ext cx="8153400" cy="685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6" name="Picture 2" descr="C:\Users\astoughton\Desktop\40-Facility_CMH_Int_window view of GIV_5.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81125" y="1504951"/>
            <a:ext cx="3367077" cy="2598644"/>
          </a:xfrm>
          <a:prstGeom prst="rect">
            <a:avLst/>
          </a:prstGeom>
          <a:noFill/>
          <a:ln w="63500">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5052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3352800" y="82550"/>
            <a:ext cx="5638800" cy="4610100"/>
          </a:xfrm>
          <a:prstGeom prst="rect">
            <a:avLst/>
          </a:prstGeom>
          <a:solidFill>
            <a:schemeClr val="bg1"/>
          </a:solidFill>
          <a:ln>
            <a:noFill/>
          </a:ln>
          <a:effectLst>
            <a:outerShdw blurRad="114300" dist="1143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bwMode="ltGray">
          <a:xfrm>
            <a:off x="85345" y="69851"/>
            <a:ext cx="3115057" cy="4622800"/>
          </a:xfrm>
          <a:prstGeom prst="rect">
            <a:avLst/>
          </a:prstGeom>
          <a:solidFill>
            <a:srgbClr val="002060"/>
          </a:solidFill>
          <a:ln>
            <a:noFill/>
          </a:ln>
          <a:effectLst>
            <a:outerShdw blurRad="114300" dist="114300" dir="2700000" algn="tl" rotWithShape="0">
              <a:prstClr val="black">
                <a:alpha val="55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p>
            <a:pPr algn="ctr" defTabSz="457200" fontAlgn="base">
              <a:lnSpc>
                <a:spcPts val="4000"/>
              </a:lnSpc>
              <a:spcBef>
                <a:spcPct val="0"/>
              </a:spcBef>
              <a:spcAft>
                <a:spcPct val="0"/>
              </a:spcAft>
            </a:pPr>
            <a:endParaRPr lang="en-US" cap="all" dirty="0">
              <a:solidFill>
                <a:prstClr val="white"/>
              </a:solidFill>
              <a:ea typeface="ＭＳ Ｐゴシック" charset="-128"/>
              <a:cs typeface="ＭＳ Ｐゴシック" charset="-128"/>
            </a:endParaRPr>
          </a:p>
        </p:txBody>
      </p:sp>
      <p:sp>
        <p:nvSpPr>
          <p:cNvPr id="14" name="Text Placeholder 3"/>
          <p:cNvSpPr>
            <a:spLocks noGrp="1"/>
          </p:cNvSpPr>
          <p:nvPr>
            <p:ph type="body" sz="half" idx="2"/>
          </p:nvPr>
        </p:nvSpPr>
        <p:spPr>
          <a:xfrm>
            <a:off x="152400" y="742950"/>
            <a:ext cx="294132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TextBox 16"/>
          <p:cNvSpPr txBox="1"/>
          <p:nvPr userDrawn="1"/>
        </p:nvSpPr>
        <p:spPr>
          <a:xfrm>
            <a:off x="58420" y="82550"/>
            <a:ext cx="3192780"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SCENARIO</a:t>
            </a:r>
          </a:p>
        </p:txBody>
      </p:sp>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8"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txBox="1">
            <a:spLocks/>
          </p:cNvSpPr>
          <p:nvPr userDrawn="1"/>
        </p:nvSpPr>
        <p:spPr bwMode="black">
          <a:xfrm>
            <a:off x="0" y="4832351"/>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cxnSp>
        <p:nvCxnSpPr>
          <p:cNvPr id="21" name="Straight Connector 20"/>
          <p:cNvCxnSpPr/>
          <p:nvPr userDrawn="1"/>
        </p:nvCxnSpPr>
        <p:spPr>
          <a:xfrm>
            <a:off x="198120" y="577850"/>
            <a:ext cx="2840736"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56568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95250"/>
            <a:ext cx="9144000" cy="523875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9"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1"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lide Number Placeholder 5"/>
          <p:cNvSpPr txBox="1">
            <a:spLocks/>
          </p:cNvSpPr>
          <p:nvPr userDrawn="1"/>
        </p:nvSpPr>
        <p:spPr bwMode="black">
          <a:xfrm>
            <a:off x="0" y="4832351"/>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17" name="Rectangle 16"/>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536545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457200" y="4767264"/>
            <a:ext cx="2133600" cy="273844"/>
          </a:xfrm>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9" name="Footer Placeholder 4"/>
          <p:cNvSpPr>
            <a:spLocks noGrp="1"/>
          </p:cNvSpPr>
          <p:nvPr>
            <p:ph type="ftr" sz="quarter" idx="11"/>
          </p:nvPr>
        </p:nvSpPr>
        <p:spPr>
          <a:xfrm>
            <a:off x="3124200" y="4767264"/>
            <a:ext cx="2895600" cy="273844"/>
          </a:xfrm>
        </p:spPr>
        <p:txBody>
          <a:bodyPr/>
          <a:lstStyle/>
          <a:p>
            <a:endParaRPr lang="en-US">
              <a:solidFill>
                <a:prstClr val="black">
                  <a:tint val="75000"/>
                </a:prstClr>
              </a:solidFill>
            </a:endParaRPr>
          </a:p>
        </p:txBody>
      </p:sp>
      <p:sp>
        <p:nvSpPr>
          <p:cNvPr id="25" name="Slide Number Placeholder 5"/>
          <p:cNvSpPr>
            <a:spLocks noGrp="1"/>
          </p:cNvSpPr>
          <p:nvPr>
            <p:ph type="sldNum" sz="quarter" idx="12"/>
          </p:nvPr>
        </p:nvSpPr>
        <p:spPr>
          <a:xfrm>
            <a:off x="6553200" y="4767264"/>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6" name="Rectangle 25"/>
          <p:cNvSpPr/>
          <p:nvPr userDrawn="1"/>
        </p:nvSpPr>
        <p:spPr>
          <a:xfrm>
            <a:off x="0" y="-95250"/>
            <a:ext cx="9144000" cy="523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8"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9"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30"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31" name="Rectangle 30"/>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Slide Number Placeholder 5"/>
          <p:cNvSpPr txBox="1">
            <a:spLocks/>
          </p:cNvSpPr>
          <p:nvPr userDrawn="1"/>
        </p:nvSpPr>
        <p:spPr bwMode="black">
          <a:xfrm>
            <a:off x="0" y="4832351"/>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34" name="Rectangle 33"/>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85393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669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95250"/>
            <a:ext cx="9144000" cy="523875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9"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0"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1"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12" name="Rectangle 11"/>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17" name="Rectangle 16"/>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26977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457200" y="4767264"/>
            <a:ext cx="2133600" cy="273844"/>
          </a:xfrm>
        </p:spPr>
        <p:txBody>
          <a:body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19" name="Footer Placeholder 4"/>
          <p:cNvSpPr>
            <a:spLocks noGrp="1"/>
          </p:cNvSpPr>
          <p:nvPr>
            <p:ph type="ftr" sz="quarter" idx="11"/>
          </p:nvPr>
        </p:nvSpPr>
        <p:spPr>
          <a:xfrm>
            <a:off x="3124200" y="4767264"/>
            <a:ext cx="2895600" cy="273844"/>
          </a:xfrm>
        </p:spPr>
        <p:txBody>
          <a:bodyPr/>
          <a:lstStyle/>
          <a:p>
            <a:endParaRPr lang="en-US">
              <a:solidFill>
                <a:prstClr val="black">
                  <a:tint val="75000"/>
                </a:prstClr>
              </a:solidFill>
            </a:endParaRPr>
          </a:p>
        </p:txBody>
      </p:sp>
      <p:sp>
        <p:nvSpPr>
          <p:cNvPr id="25" name="Slide Number Placeholder 5"/>
          <p:cNvSpPr>
            <a:spLocks noGrp="1"/>
          </p:cNvSpPr>
          <p:nvPr>
            <p:ph type="sldNum" sz="quarter" idx="12"/>
          </p:nvPr>
        </p:nvSpPr>
        <p:spPr>
          <a:xfrm>
            <a:off x="6553200" y="4767264"/>
            <a:ext cx="2133600" cy="273844"/>
          </a:xfrm>
        </p:spPr>
        <p:txBody>
          <a:body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6" name="Rectangle 25"/>
          <p:cNvSpPr/>
          <p:nvPr userDrawn="1"/>
        </p:nvSpPr>
        <p:spPr>
          <a:xfrm>
            <a:off x="0" y="-95250"/>
            <a:ext cx="9144000" cy="523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28" name="Slide Number Placeholder 5"/>
          <p:cNvSpPr txBox="1">
            <a:spLocks/>
          </p:cNvSpPr>
          <p:nvPr userDrawn="1"/>
        </p:nvSpPr>
        <p:spPr>
          <a:xfrm>
            <a:off x="6553200" y="4767264"/>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29" name="Date Placeholder 3"/>
          <p:cNvSpPr txBox="1">
            <a:spLocks/>
          </p:cNvSpPr>
          <p:nvPr userDrawn="1"/>
        </p:nvSpPr>
        <p:spPr>
          <a:xfrm>
            <a:off x="457200" y="4767264"/>
            <a:ext cx="2133600"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30" name="Slide Number Placeholder 5"/>
          <p:cNvSpPr txBox="1">
            <a:spLocks/>
          </p:cNvSpPr>
          <p:nvPr userDrawn="1"/>
        </p:nvSpPr>
        <p:spPr>
          <a:xfrm>
            <a:off x="6997700" y="4888707"/>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sp>
        <p:nvSpPr>
          <p:cNvPr id="31" name="Rectangle 30"/>
          <p:cNvSpPr/>
          <p:nvPr userDrawn="1"/>
        </p:nvSpPr>
        <p:spPr>
          <a:xfrm>
            <a:off x="0" y="4781550"/>
            <a:ext cx="9144000" cy="381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Slide Number Placeholder 5"/>
          <p:cNvSpPr txBox="1">
            <a:spLocks/>
          </p:cNvSpPr>
          <p:nvPr userDrawn="1"/>
        </p:nvSpPr>
        <p:spPr bwMode="black">
          <a:xfrm>
            <a:off x="0" y="4832352"/>
            <a:ext cx="2133600"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fontAlgn="base">
              <a:spcBef>
                <a:spcPct val="0"/>
              </a:spcBef>
              <a:spcAft>
                <a:spcPct val="0"/>
              </a:spcAft>
              <a:defRPr/>
            </a:pPr>
            <a:r>
              <a:rPr lang="en-US" dirty="0">
                <a:solidFill>
                  <a:prstClr val="white"/>
                </a:solidFill>
                <a:ea typeface="ＭＳ Ｐゴシック" charset="-128"/>
              </a:rPr>
              <a:t>Slide </a:t>
            </a:r>
            <a:fld id="{F200B50D-0BEB-4288-8A23-1BBDF940F0B2}" type="slidenum">
              <a:rPr lang="en-US" smtClean="0">
                <a:solidFill>
                  <a:prstClr val="white"/>
                </a:solidFill>
                <a:ea typeface="ＭＳ Ｐゴシック" charset="-128"/>
              </a:rPr>
              <a:pPr algn="l" defTabSz="457200" fontAlgn="base">
                <a:spcBef>
                  <a:spcPct val="0"/>
                </a:spcBef>
                <a:spcAft>
                  <a:spcPct val="0"/>
                </a:spcAft>
                <a:defRPr/>
              </a:pPr>
              <a:t>‹#›</a:t>
            </a:fld>
            <a:endParaRPr lang="en-US" dirty="0">
              <a:solidFill>
                <a:prstClr val="white"/>
              </a:solidFill>
              <a:ea typeface="ＭＳ Ｐゴシック" charset="-128"/>
            </a:endParaRPr>
          </a:p>
        </p:txBody>
      </p:sp>
      <p:sp>
        <p:nvSpPr>
          <p:cNvPr id="34" name="Rectangle 33"/>
          <p:cNvSpPr/>
          <p:nvPr userDrawn="1"/>
        </p:nvSpPr>
        <p:spPr>
          <a:xfrm>
            <a:off x="0" y="-95250"/>
            <a:ext cx="9144000" cy="7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91566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4510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bwMode="ltGray">
          <a:xfrm>
            <a:off x="152400" y="114322"/>
            <a:ext cx="8839200" cy="976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304800" y="205979"/>
            <a:ext cx="8458200" cy="8572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3768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Rectangle 4"/>
          <p:cNvSpPr/>
          <p:nvPr userDrawn="1"/>
        </p:nvSpPr>
        <p:spPr bwMode="ltGray">
          <a:xfrm>
            <a:off x="29" y="-17394"/>
            <a:ext cx="3415897" cy="499441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3" name="Content Placeholder 2"/>
          <p:cNvSpPr>
            <a:spLocks noGrp="1"/>
          </p:cNvSpPr>
          <p:nvPr>
            <p:ph idx="1"/>
          </p:nvPr>
        </p:nvSpPr>
        <p:spPr>
          <a:xfrm>
            <a:off x="3810000" y="22527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 y="742950"/>
            <a:ext cx="327660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0" name="Straight Connector 9"/>
          <p:cNvCxnSpPr/>
          <p:nvPr userDrawn="1"/>
        </p:nvCxnSpPr>
        <p:spPr>
          <a:xfrm>
            <a:off x="152400" y="514350"/>
            <a:ext cx="3145536"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485322" y="-9938"/>
            <a:ext cx="0" cy="4986957"/>
          </a:xfrm>
          <a:prstGeom prst="line">
            <a:avLst/>
          </a:prstGeom>
          <a:ln w="50800" cmpd="sng">
            <a:solidFill>
              <a:schemeClr val="tx2"/>
            </a:solidFill>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userDrawn="1"/>
        </p:nvSpPr>
        <p:spPr>
          <a:xfrm>
            <a:off x="152400" y="-19050"/>
            <a:ext cx="3145536" cy="523220"/>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SCENARIO</a:t>
            </a:r>
          </a:p>
        </p:txBody>
      </p:sp>
    </p:spTree>
    <p:custDataLst>
      <p:tags r:id="rId1"/>
    </p:custDataLst>
    <p:extLst>
      <p:ext uri="{BB962C8B-B14F-4D97-AF65-F5344CB8AC3E}">
        <p14:creationId xmlns:p14="http://schemas.microsoft.com/office/powerpoint/2010/main" val="269777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5641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pic>
        <p:nvPicPr>
          <p:cNvPr id="7" name="Picture 4" descr="Free Nature wallpaper - Blue Sky And White Cloud 4 wallpaper - 1440x900 wallpaper - Index 11"/>
          <p:cNvPicPr>
            <a:picLocks noChangeAspect="1" noChangeArrowheads="1"/>
          </p:cNvPicPr>
          <p:nvPr/>
        </p:nvPicPr>
        <p:blipFill rotWithShape="1">
          <a:blip r:embed="rId12">
            <a:extLst>
              <a:ext uri="{28A0092B-C50C-407E-A947-70E740481C1C}">
                <a14:useLocalDpi xmlns:a14="http://schemas.microsoft.com/office/drawing/2010/main" val="0"/>
              </a:ext>
            </a:extLst>
          </a:blip>
          <a:srcRect l="5365" t="1" r="12778" b="-593"/>
          <a:stretch/>
        </p:blipFill>
        <p:spPr bwMode="auto">
          <a:xfrm>
            <a:off x="0" y="-95249"/>
            <a:ext cx="914400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41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pic>
        <p:nvPicPr>
          <p:cNvPr id="7" name="Picture 4" descr="Free Nature wallpaper - Blue Sky And White Cloud 4 wallpaper - 1440x900 wallpaper - Index 11"/>
          <p:cNvPicPr>
            <a:picLocks noChangeAspect="1" noChangeArrowheads="1"/>
          </p:cNvPicPr>
          <p:nvPr/>
        </p:nvPicPr>
        <p:blipFill rotWithShape="1">
          <a:blip r:embed="rId13">
            <a:extLst>
              <a:ext uri="{28A0092B-C50C-407E-A947-70E740481C1C}">
                <a14:useLocalDpi xmlns:a14="http://schemas.microsoft.com/office/drawing/2010/main" val="0"/>
              </a:ext>
            </a:extLst>
          </a:blip>
          <a:srcRect l="5365" t="1" r="12778" b="-593"/>
          <a:stretch/>
        </p:blipFill>
        <p:spPr bwMode="auto">
          <a:xfrm>
            <a:off x="0" y="-95249"/>
            <a:ext cx="914400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608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pic>
        <p:nvPicPr>
          <p:cNvPr id="7" name="Picture 4" descr="Free Nature wallpaper - Blue Sky And White Cloud 4 wallpaper - 1440x900 wallpaper - Index 11"/>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593"/>
          <a:stretch/>
        </p:blipFill>
        <p:spPr bwMode="auto">
          <a:xfrm>
            <a:off x="0" y="-95249"/>
            <a:ext cx="914400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566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FE2D6A-46A1-4B9C-9D90-37EEE17A321D}" type="datetimeFigureOut">
              <a:rPr lang="en-US" smtClean="0">
                <a:solidFill>
                  <a:prstClr val="black">
                    <a:tint val="75000"/>
                  </a:prstClr>
                </a:solidFill>
              </a:rPr>
              <a:pPr/>
              <a:t>1/17/2020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B7A8B-5BD4-4ED1-A0A3-4941FA791A5B}" type="slidenum">
              <a:rPr lang="en-US" smtClean="0">
                <a:solidFill>
                  <a:prstClr val="black">
                    <a:tint val="75000"/>
                  </a:prstClr>
                </a:solidFill>
              </a:rPr>
              <a:pPr/>
              <a:t>‹#›</a:t>
            </a:fld>
            <a:endParaRPr lang="en-US">
              <a:solidFill>
                <a:prstClr val="black">
                  <a:tint val="75000"/>
                </a:prstClr>
              </a:solidFill>
            </a:endParaRPr>
          </a:p>
        </p:txBody>
      </p:sp>
      <p:pic>
        <p:nvPicPr>
          <p:cNvPr id="7" name="Picture 4" descr="Free Nature wallpaper - Blue Sky And White Cloud 4 wallpaper - 1440x900 wallpaper - Index 11"/>
          <p:cNvPicPr>
            <a:picLocks noChangeAspect="1" noChangeArrowheads="1"/>
          </p:cNvPicPr>
          <p:nvPr/>
        </p:nvPicPr>
        <p:blipFill rotWithShape="1">
          <a:blip r:embed="rId8">
            <a:extLst>
              <a:ext uri="{28A0092B-C50C-407E-A947-70E740481C1C}">
                <a14:useLocalDpi xmlns:a14="http://schemas.microsoft.com/office/drawing/2010/main" val="0"/>
              </a:ext>
            </a:extLst>
          </a:blip>
          <a:srcRect l="5365" t="1" r="12778" b="-593"/>
          <a:stretch/>
        </p:blipFill>
        <p:spPr bwMode="auto">
          <a:xfrm>
            <a:off x="0" y="-95249"/>
            <a:ext cx="9144000"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188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tiff"/><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tiff"/><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hyperlink" Target="http://flash.aopa.org/asf/faarunwaysafety/BOS021508V3AOPA.swf"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2.xml"/><Relationship Id="rId4" Type="http://schemas.openxmlformats.org/officeDocument/2006/relationships/image" Target="../media/image54.pn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33.xml"/><Relationship Id="rId5" Type="http://schemas.openxmlformats.org/officeDocument/2006/relationships/image" Target="../media/image57.png"/><Relationship Id="rId4" Type="http://schemas.openxmlformats.org/officeDocument/2006/relationships/image" Target="../media/image56.png"/></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3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32.xml"/><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33.xml"/><Relationship Id="rId4"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32.xml"/><Relationship Id="rId4" Type="http://schemas.openxmlformats.org/officeDocument/2006/relationships/image" Target="../media/image68.png"/></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32.xml"/><Relationship Id="rId4" Type="http://schemas.openxmlformats.org/officeDocument/2006/relationships/image" Target="../media/image6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a:t>2014 </a:t>
            </a:r>
            <a:br>
              <a:rPr lang="en-US" sz="3600" dirty="0"/>
            </a:br>
            <a:r>
              <a:rPr lang="en-US" sz="3600" dirty="0"/>
              <a:t>Non- Aircraft Specific </a:t>
            </a:r>
          </a:p>
        </p:txBody>
      </p:sp>
      <p:sp>
        <p:nvSpPr>
          <p:cNvPr id="5" name="Subtitle 4"/>
          <p:cNvSpPr>
            <a:spLocks noGrp="1"/>
          </p:cNvSpPr>
          <p:nvPr>
            <p:ph type="subTitle" idx="1"/>
          </p:nvPr>
        </p:nvSpPr>
        <p:spPr/>
        <p:txBody>
          <a:bodyPr/>
          <a:lstStyle/>
          <a:p>
            <a:r>
              <a:rPr lang="en-US" dirty="0">
                <a:solidFill>
                  <a:schemeClr val="tx1"/>
                </a:solidFill>
              </a:rPr>
              <a:t>Day 2</a:t>
            </a:r>
          </a:p>
        </p:txBody>
      </p:sp>
      <p:sp>
        <p:nvSpPr>
          <p:cNvPr id="6" name="TextBox 5"/>
          <p:cNvSpPr txBox="1"/>
          <p:nvPr/>
        </p:nvSpPr>
        <p:spPr>
          <a:xfrm>
            <a:off x="228600" y="2495550"/>
            <a:ext cx="685800" cy="261610"/>
          </a:xfrm>
          <a:prstGeom prst="rect">
            <a:avLst/>
          </a:prstGeom>
          <a:noFill/>
        </p:spPr>
        <p:txBody>
          <a:bodyPr wrap="square" rtlCol="0">
            <a:spAutoFit/>
          </a:bodyPr>
          <a:lstStyle/>
          <a:p>
            <a:r>
              <a:rPr lang="en-US" sz="1100" dirty="0">
                <a:solidFill>
                  <a:schemeClr val="bg1"/>
                </a:solidFill>
              </a:rPr>
              <a:t>REV 0</a:t>
            </a:r>
          </a:p>
        </p:txBody>
      </p:sp>
      <p:sp>
        <p:nvSpPr>
          <p:cNvPr id="3" name="Rectangle 2">
            <a:extLst>
              <a:ext uri="{FF2B5EF4-FFF2-40B4-BE49-F238E27FC236}">
                <a16:creationId xmlns:a16="http://schemas.microsoft.com/office/drawing/2014/main" id="{B3335AFA-DCF2-47F0-863A-17E643063BD4}"/>
              </a:ext>
            </a:extLst>
          </p:cNvPr>
          <p:cNvSpPr/>
          <p:nvPr/>
        </p:nvSpPr>
        <p:spPr>
          <a:xfrm>
            <a:off x="7848600" y="4705350"/>
            <a:ext cx="12954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323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0161"/>
            <a:ext cx="8229600" cy="3394075"/>
          </a:xfrm>
        </p:spPr>
        <p:txBody>
          <a:bodyPr/>
          <a:lstStyle/>
          <a:p>
            <a:pPr marL="0" indent="0" algn="ctr">
              <a:buNone/>
            </a:pPr>
            <a:r>
              <a:rPr lang="en-US" dirty="0"/>
              <a:t>Use the following flight scenario to discuss the barriers used to avoid Navigation Deviations</a:t>
            </a:r>
          </a:p>
        </p:txBody>
      </p:sp>
      <p:sp>
        <p:nvSpPr>
          <p:cNvPr id="4" name="Title 1"/>
          <p:cNvSpPr>
            <a:spLocks noGrp="1"/>
          </p:cNvSpPr>
          <p:nvPr>
            <p:ph type="title" idx="4294967295"/>
          </p:nvPr>
        </p:nvSpPr>
        <p:spPr>
          <a:xfrm>
            <a:off x="0" y="-95250"/>
            <a:ext cx="8458200" cy="857250"/>
          </a:xfrm>
        </p:spPr>
        <p:txBody>
          <a:bodyPr/>
          <a:lstStyle/>
          <a:p>
            <a:r>
              <a:rPr lang="en-US" sz="3200" dirty="0">
                <a:solidFill>
                  <a:schemeClr val="bg1"/>
                </a:solidFill>
              </a:rPr>
              <a:t>Mitigating techniques</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2343561"/>
            <a:ext cx="3247740" cy="243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352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62150"/>
            <a:ext cx="7620000" cy="707886"/>
          </a:xfrm>
          <a:prstGeom prst="rect">
            <a:avLst/>
          </a:prstGeom>
          <a:solidFill>
            <a:schemeClr val="bg1"/>
          </a:solidFill>
        </p:spPr>
        <p:txBody>
          <a:bodyPr wrap="square" rtlCol="0">
            <a:spAutoFit/>
          </a:bodyPr>
          <a:lstStyle/>
          <a:p>
            <a:pPr algn="ctr"/>
            <a:r>
              <a:rPr lang="en-US" sz="4000" dirty="0"/>
              <a:t>Questions?</a:t>
            </a:r>
          </a:p>
        </p:txBody>
      </p:sp>
    </p:spTree>
    <p:extLst>
      <p:ext uri="{BB962C8B-B14F-4D97-AF65-F5344CB8AC3E}">
        <p14:creationId xmlns:p14="http://schemas.microsoft.com/office/powerpoint/2010/main" val="378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429001" y="133361"/>
            <a:ext cx="5548316" cy="1757065"/>
          </a:xfrm>
        </p:spPr>
        <p:txBody>
          <a:bodyPr>
            <a:noAutofit/>
          </a:bodyPr>
          <a:lstStyle/>
          <a:p>
            <a:r>
              <a:rPr lang="en-US" sz="1800" dirty="0"/>
              <a:t>PIC is inside FBO making the fuel order and SIC is in aircraft preparing for flight with printed release</a:t>
            </a:r>
          </a:p>
          <a:p>
            <a:endParaRPr lang="en-US" sz="1800" dirty="0"/>
          </a:p>
          <a:p>
            <a:endParaRPr lang="en-US" sz="1800" dirty="0"/>
          </a:p>
          <a:p>
            <a:r>
              <a:rPr lang="en-US" sz="1800" dirty="0"/>
              <a:t>Upon calling for clearance, ATC responds:</a:t>
            </a:r>
          </a:p>
          <a:p>
            <a:endParaRPr lang="en-US" sz="1800" dirty="0"/>
          </a:p>
        </p:txBody>
      </p:sp>
      <p:sp>
        <p:nvSpPr>
          <p:cNvPr id="3" name="TextBox 2"/>
          <p:cNvSpPr txBox="1"/>
          <p:nvPr/>
        </p:nvSpPr>
        <p:spPr>
          <a:xfrm>
            <a:off x="3505200" y="2038359"/>
            <a:ext cx="5029200" cy="1200329"/>
          </a:xfrm>
          <a:prstGeom prst="rect">
            <a:avLst/>
          </a:prstGeom>
          <a:noFill/>
        </p:spPr>
        <p:txBody>
          <a:bodyPr wrap="square" rtlCol="0">
            <a:spAutoFit/>
          </a:bodyPr>
          <a:lstStyle/>
          <a:p>
            <a:r>
              <a:rPr lang="en-US" i="1" dirty="0">
                <a:solidFill>
                  <a:prstClr val="black"/>
                </a:solidFill>
              </a:rPr>
              <a:t>“EXECJET 700, cleared to Washington Dulles via the Morristown 6, Solberg, J75 MODENA, HYPER 4 ARRIVAL KIAD, climb and maintain 3000’, expect FL 210 10 minutes after departure, squawk 4556.”</a:t>
            </a:r>
          </a:p>
        </p:txBody>
      </p:sp>
      <p:sp>
        <p:nvSpPr>
          <p:cNvPr id="4" name="TextBox 3"/>
          <p:cNvSpPr txBox="1"/>
          <p:nvPr/>
        </p:nvSpPr>
        <p:spPr>
          <a:xfrm>
            <a:off x="112816" y="1267420"/>
            <a:ext cx="2935184" cy="923330"/>
          </a:xfrm>
          <a:prstGeom prst="rect">
            <a:avLst/>
          </a:prstGeom>
          <a:noFill/>
        </p:spPr>
        <p:txBody>
          <a:bodyPr wrap="square" rtlCol="0">
            <a:spAutoFit/>
          </a:bodyPr>
          <a:lstStyle/>
          <a:p>
            <a:r>
              <a:rPr lang="en-US" dirty="0">
                <a:solidFill>
                  <a:srgbClr val="FFFF00"/>
                </a:solidFill>
              </a:rPr>
              <a:t>Flight planned route: </a:t>
            </a:r>
          </a:p>
          <a:p>
            <a:r>
              <a:rPr lang="en-US" dirty="0">
                <a:solidFill>
                  <a:prstClr val="white"/>
                </a:solidFill>
              </a:rPr>
              <a:t>KMMU BWZ J6 LRP HYPER.HYPER4 KIAD</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3181361"/>
            <a:ext cx="2057400" cy="137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8442" y="590561"/>
            <a:ext cx="2819400" cy="646331"/>
          </a:xfrm>
          <a:prstGeom prst="rect">
            <a:avLst/>
          </a:prstGeom>
          <a:noFill/>
        </p:spPr>
        <p:txBody>
          <a:bodyPr wrap="square" rtlCol="0">
            <a:spAutoFit/>
          </a:bodyPr>
          <a:lstStyle/>
          <a:p>
            <a:r>
              <a:rPr lang="en-US" dirty="0">
                <a:solidFill>
                  <a:srgbClr val="FFFF00"/>
                </a:solidFill>
              </a:rPr>
              <a:t>Route: </a:t>
            </a:r>
          </a:p>
          <a:p>
            <a:r>
              <a:rPr lang="en-US" dirty="0">
                <a:solidFill>
                  <a:prstClr val="white"/>
                </a:solidFill>
              </a:rPr>
              <a:t>KMMU - KIAD</a:t>
            </a:r>
            <a:endParaRPr lang="en-US" dirty="0">
              <a:solidFill>
                <a:srgbClr val="FFFF00"/>
              </a:solidFill>
            </a:endParaRPr>
          </a:p>
        </p:txBody>
      </p:sp>
      <p:sp>
        <p:nvSpPr>
          <p:cNvPr id="6" name="TextBox 5"/>
          <p:cNvSpPr txBox="1"/>
          <p:nvPr/>
        </p:nvSpPr>
        <p:spPr>
          <a:xfrm>
            <a:off x="115305" y="2190750"/>
            <a:ext cx="3008911" cy="923330"/>
          </a:xfrm>
          <a:prstGeom prst="rect">
            <a:avLst/>
          </a:prstGeom>
          <a:noFill/>
        </p:spPr>
        <p:txBody>
          <a:bodyPr wrap="square" rtlCol="0">
            <a:spAutoFit/>
          </a:bodyPr>
          <a:lstStyle/>
          <a:p>
            <a:r>
              <a:rPr lang="en-US" dirty="0">
                <a:solidFill>
                  <a:srgbClr val="FFFF00"/>
                </a:solidFill>
              </a:rPr>
              <a:t>WX:</a:t>
            </a:r>
          </a:p>
          <a:p>
            <a:r>
              <a:rPr lang="en-US" dirty="0">
                <a:solidFill>
                  <a:prstClr val="white"/>
                </a:solidFill>
              </a:rPr>
              <a:t>02007 6SM OVC 012 18/10 A29.98</a:t>
            </a:r>
            <a:endParaRPr lang="en-US" dirty="0">
              <a:solidFill>
                <a:srgbClr val="FFFF00"/>
              </a:solidFill>
            </a:endParaRPr>
          </a:p>
        </p:txBody>
      </p:sp>
    </p:spTree>
    <p:extLst>
      <p:ext uri="{BB962C8B-B14F-4D97-AF65-F5344CB8AC3E}">
        <p14:creationId xmlns:p14="http://schemas.microsoft.com/office/powerpoint/2010/main" val="35592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000"/>
                                        <p:tgtEl>
                                          <p:spTgt spid="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34819"/>
            <a:ext cx="5029200" cy="923330"/>
          </a:xfrm>
          <a:prstGeom prst="rect">
            <a:avLst/>
          </a:prstGeom>
          <a:noFill/>
        </p:spPr>
        <p:txBody>
          <a:bodyPr wrap="square" rtlCol="0">
            <a:spAutoFit/>
          </a:bodyPr>
          <a:lstStyle/>
          <a:p>
            <a:r>
              <a:rPr lang="en-US" dirty="0">
                <a:solidFill>
                  <a:prstClr val="black"/>
                </a:solidFill>
              </a:rPr>
              <a:t>What can the SIC use to help avoid a </a:t>
            </a:r>
            <a:r>
              <a:rPr lang="en-US" dirty="0" err="1">
                <a:solidFill>
                  <a:prstClr val="black"/>
                </a:solidFill>
              </a:rPr>
              <a:t>Nav</a:t>
            </a:r>
            <a:r>
              <a:rPr lang="en-US" dirty="0">
                <a:solidFill>
                  <a:prstClr val="black"/>
                </a:solidFill>
              </a:rPr>
              <a:t> Deviation when preparing the clearance and FMS for this flight?</a:t>
            </a:r>
          </a:p>
        </p:txBody>
      </p:sp>
      <p:grpSp>
        <p:nvGrpSpPr>
          <p:cNvPr id="11" name="Group 10"/>
          <p:cNvGrpSpPr/>
          <p:nvPr/>
        </p:nvGrpSpPr>
        <p:grpSpPr>
          <a:xfrm>
            <a:off x="4953487" y="151279"/>
            <a:ext cx="4037653" cy="573740"/>
            <a:chOff x="4953473" y="151279"/>
            <a:chExt cx="4037653" cy="573740"/>
          </a:xfrm>
        </p:grpSpPr>
        <p:sp>
          <p:nvSpPr>
            <p:cNvPr id="12" name="Chevron 11"/>
            <p:cNvSpPr/>
            <p:nvPr/>
          </p:nvSpPr>
          <p:spPr>
            <a:xfrm>
              <a:off x="4953473" y="151279"/>
              <a:ext cx="1189099" cy="458992"/>
            </a:xfrm>
            <a:prstGeom prst="chevron">
              <a:avLst>
                <a:gd name="adj" fmla="val 4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5270566" y="266027"/>
              <a:ext cx="1004128" cy="458992"/>
            </a:xfrm>
            <a:custGeom>
              <a:avLst/>
              <a:gdLst>
                <a:gd name="connsiteX0" fmla="*/ 0 w 1004128"/>
                <a:gd name="connsiteY0" fmla="*/ 45899 h 458992"/>
                <a:gd name="connsiteX1" fmla="*/ 45899 w 1004128"/>
                <a:gd name="connsiteY1" fmla="*/ 0 h 458992"/>
                <a:gd name="connsiteX2" fmla="*/ 958229 w 1004128"/>
                <a:gd name="connsiteY2" fmla="*/ 0 h 458992"/>
                <a:gd name="connsiteX3" fmla="*/ 1004128 w 1004128"/>
                <a:gd name="connsiteY3" fmla="*/ 45899 h 458992"/>
                <a:gd name="connsiteX4" fmla="*/ 1004128 w 1004128"/>
                <a:gd name="connsiteY4" fmla="*/ 413093 h 458992"/>
                <a:gd name="connsiteX5" fmla="*/ 958229 w 1004128"/>
                <a:gd name="connsiteY5" fmla="*/ 458992 h 458992"/>
                <a:gd name="connsiteX6" fmla="*/ 45899 w 1004128"/>
                <a:gd name="connsiteY6" fmla="*/ 458992 h 458992"/>
                <a:gd name="connsiteX7" fmla="*/ 0 w 1004128"/>
                <a:gd name="connsiteY7" fmla="*/ 413093 h 458992"/>
                <a:gd name="connsiteX8" fmla="*/ 0 w 1004128"/>
                <a:gd name="connsiteY8" fmla="*/ 45899 h 4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128" h="458992">
                  <a:moveTo>
                    <a:pt x="0" y="45899"/>
                  </a:moveTo>
                  <a:cubicBezTo>
                    <a:pt x="0" y="20550"/>
                    <a:pt x="20550" y="0"/>
                    <a:pt x="45899" y="0"/>
                  </a:cubicBezTo>
                  <a:lnTo>
                    <a:pt x="958229" y="0"/>
                  </a:lnTo>
                  <a:cubicBezTo>
                    <a:pt x="983578" y="0"/>
                    <a:pt x="1004128" y="20550"/>
                    <a:pt x="1004128" y="45899"/>
                  </a:cubicBezTo>
                  <a:lnTo>
                    <a:pt x="1004128" y="413093"/>
                  </a:lnTo>
                  <a:cubicBezTo>
                    <a:pt x="1004128" y="438442"/>
                    <a:pt x="983578" y="458992"/>
                    <a:pt x="958229" y="458992"/>
                  </a:cubicBezTo>
                  <a:lnTo>
                    <a:pt x="45899" y="458992"/>
                  </a:lnTo>
                  <a:cubicBezTo>
                    <a:pt x="20550" y="458992"/>
                    <a:pt x="0" y="438442"/>
                    <a:pt x="0" y="413093"/>
                  </a:cubicBezTo>
                  <a:lnTo>
                    <a:pt x="0" y="458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63" tIns="84563" rIns="84563" bIns="84563" numCol="1" spcCol="1270" anchor="ctr" anchorCtr="0">
              <a:noAutofit/>
            </a:bodyPr>
            <a:lstStyle/>
            <a:p>
              <a:pPr algn="ctr" defTabSz="444500">
                <a:lnSpc>
                  <a:spcPct val="90000"/>
                </a:lnSpc>
                <a:spcBef>
                  <a:spcPct val="0"/>
                </a:spcBef>
                <a:spcAft>
                  <a:spcPct val="35000"/>
                </a:spcAft>
              </a:pPr>
              <a:r>
                <a:rPr lang="en-US" sz="1000" dirty="0">
                  <a:solidFill>
                    <a:prstClr val="black">
                      <a:hueOff val="0"/>
                      <a:satOff val="0"/>
                      <a:lumOff val="0"/>
                      <a:alphaOff val="0"/>
                    </a:prstClr>
                  </a:solidFill>
                </a:rPr>
                <a:t>Recording Clearance</a:t>
              </a:r>
            </a:p>
          </p:txBody>
        </p:sp>
        <p:sp>
          <p:nvSpPr>
            <p:cNvPr id="14" name="Chevron 13"/>
            <p:cNvSpPr/>
            <p:nvPr/>
          </p:nvSpPr>
          <p:spPr>
            <a:xfrm>
              <a:off x="6311689" y="151279"/>
              <a:ext cx="1189099" cy="458992"/>
            </a:xfrm>
            <a:prstGeom prst="chevron">
              <a:avLst>
                <a:gd name="adj" fmla="val 4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14"/>
            <p:cNvSpPr/>
            <p:nvPr/>
          </p:nvSpPr>
          <p:spPr>
            <a:xfrm>
              <a:off x="6628782" y="266027"/>
              <a:ext cx="1004128" cy="458992"/>
            </a:xfrm>
            <a:custGeom>
              <a:avLst/>
              <a:gdLst>
                <a:gd name="connsiteX0" fmla="*/ 0 w 1004128"/>
                <a:gd name="connsiteY0" fmla="*/ 45899 h 458992"/>
                <a:gd name="connsiteX1" fmla="*/ 45899 w 1004128"/>
                <a:gd name="connsiteY1" fmla="*/ 0 h 458992"/>
                <a:gd name="connsiteX2" fmla="*/ 958229 w 1004128"/>
                <a:gd name="connsiteY2" fmla="*/ 0 h 458992"/>
                <a:gd name="connsiteX3" fmla="*/ 1004128 w 1004128"/>
                <a:gd name="connsiteY3" fmla="*/ 45899 h 458992"/>
                <a:gd name="connsiteX4" fmla="*/ 1004128 w 1004128"/>
                <a:gd name="connsiteY4" fmla="*/ 413093 h 458992"/>
                <a:gd name="connsiteX5" fmla="*/ 958229 w 1004128"/>
                <a:gd name="connsiteY5" fmla="*/ 458992 h 458992"/>
                <a:gd name="connsiteX6" fmla="*/ 45899 w 1004128"/>
                <a:gd name="connsiteY6" fmla="*/ 458992 h 458992"/>
                <a:gd name="connsiteX7" fmla="*/ 0 w 1004128"/>
                <a:gd name="connsiteY7" fmla="*/ 413093 h 458992"/>
                <a:gd name="connsiteX8" fmla="*/ 0 w 1004128"/>
                <a:gd name="connsiteY8" fmla="*/ 45899 h 4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128" h="458992">
                  <a:moveTo>
                    <a:pt x="0" y="45899"/>
                  </a:moveTo>
                  <a:cubicBezTo>
                    <a:pt x="0" y="20550"/>
                    <a:pt x="20550" y="0"/>
                    <a:pt x="45899" y="0"/>
                  </a:cubicBezTo>
                  <a:lnTo>
                    <a:pt x="958229" y="0"/>
                  </a:lnTo>
                  <a:cubicBezTo>
                    <a:pt x="983578" y="0"/>
                    <a:pt x="1004128" y="20550"/>
                    <a:pt x="1004128" y="45899"/>
                  </a:cubicBezTo>
                  <a:lnTo>
                    <a:pt x="1004128" y="413093"/>
                  </a:lnTo>
                  <a:cubicBezTo>
                    <a:pt x="1004128" y="438442"/>
                    <a:pt x="983578" y="458992"/>
                    <a:pt x="958229" y="458992"/>
                  </a:cubicBezTo>
                  <a:lnTo>
                    <a:pt x="45899" y="458992"/>
                  </a:lnTo>
                  <a:cubicBezTo>
                    <a:pt x="20550" y="458992"/>
                    <a:pt x="0" y="438442"/>
                    <a:pt x="0" y="413093"/>
                  </a:cubicBezTo>
                  <a:lnTo>
                    <a:pt x="0" y="458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63" tIns="84563" rIns="84563" bIns="84563" numCol="1" spcCol="1270" anchor="ctr" anchorCtr="0">
              <a:noAutofit/>
            </a:bodyPr>
            <a:lstStyle/>
            <a:p>
              <a:pPr algn="ctr" defTabSz="444500">
                <a:lnSpc>
                  <a:spcPct val="90000"/>
                </a:lnSpc>
                <a:spcBef>
                  <a:spcPct val="0"/>
                </a:spcBef>
                <a:spcAft>
                  <a:spcPct val="35000"/>
                </a:spcAft>
              </a:pPr>
              <a:r>
                <a:rPr lang="en-US" sz="1000" dirty="0">
                  <a:solidFill>
                    <a:srgbClr val="EEECE1">
                      <a:lumMod val="75000"/>
                    </a:srgbClr>
                  </a:solidFill>
                </a:rPr>
                <a:t>Block Out</a:t>
              </a:r>
            </a:p>
          </p:txBody>
        </p:sp>
        <p:sp>
          <p:nvSpPr>
            <p:cNvPr id="16" name="Chevron 15"/>
            <p:cNvSpPr/>
            <p:nvPr/>
          </p:nvSpPr>
          <p:spPr>
            <a:xfrm>
              <a:off x="7669905" y="151279"/>
              <a:ext cx="1189099" cy="458992"/>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7986998" y="266027"/>
              <a:ext cx="1004128" cy="458992"/>
            </a:xfrm>
            <a:custGeom>
              <a:avLst/>
              <a:gdLst>
                <a:gd name="connsiteX0" fmla="*/ 0 w 1004128"/>
                <a:gd name="connsiteY0" fmla="*/ 45899 h 458992"/>
                <a:gd name="connsiteX1" fmla="*/ 45899 w 1004128"/>
                <a:gd name="connsiteY1" fmla="*/ 0 h 458992"/>
                <a:gd name="connsiteX2" fmla="*/ 958229 w 1004128"/>
                <a:gd name="connsiteY2" fmla="*/ 0 h 458992"/>
                <a:gd name="connsiteX3" fmla="*/ 1004128 w 1004128"/>
                <a:gd name="connsiteY3" fmla="*/ 45899 h 458992"/>
                <a:gd name="connsiteX4" fmla="*/ 1004128 w 1004128"/>
                <a:gd name="connsiteY4" fmla="*/ 413093 h 458992"/>
                <a:gd name="connsiteX5" fmla="*/ 958229 w 1004128"/>
                <a:gd name="connsiteY5" fmla="*/ 458992 h 458992"/>
                <a:gd name="connsiteX6" fmla="*/ 45899 w 1004128"/>
                <a:gd name="connsiteY6" fmla="*/ 458992 h 458992"/>
                <a:gd name="connsiteX7" fmla="*/ 0 w 1004128"/>
                <a:gd name="connsiteY7" fmla="*/ 413093 h 458992"/>
                <a:gd name="connsiteX8" fmla="*/ 0 w 1004128"/>
                <a:gd name="connsiteY8" fmla="*/ 45899 h 45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128" h="458992">
                  <a:moveTo>
                    <a:pt x="0" y="45899"/>
                  </a:moveTo>
                  <a:cubicBezTo>
                    <a:pt x="0" y="20550"/>
                    <a:pt x="20550" y="0"/>
                    <a:pt x="45899" y="0"/>
                  </a:cubicBezTo>
                  <a:lnTo>
                    <a:pt x="958229" y="0"/>
                  </a:lnTo>
                  <a:cubicBezTo>
                    <a:pt x="983578" y="0"/>
                    <a:pt x="1004128" y="20550"/>
                    <a:pt x="1004128" y="45899"/>
                  </a:cubicBezTo>
                  <a:lnTo>
                    <a:pt x="1004128" y="413093"/>
                  </a:lnTo>
                  <a:cubicBezTo>
                    <a:pt x="1004128" y="438442"/>
                    <a:pt x="983578" y="458992"/>
                    <a:pt x="958229" y="458992"/>
                  </a:cubicBezTo>
                  <a:lnTo>
                    <a:pt x="45899" y="458992"/>
                  </a:lnTo>
                  <a:cubicBezTo>
                    <a:pt x="20550" y="458992"/>
                    <a:pt x="0" y="438442"/>
                    <a:pt x="0" y="413093"/>
                  </a:cubicBezTo>
                  <a:lnTo>
                    <a:pt x="0" y="458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63" tIns="84563" rIns="84563" bIns="84563" numCol="1" spcCol="1270" anchor="ctr" anchorCtr="0">
              <a:noAutofit/>
            </a:bodyPr>
            <a:lstStyle/>
            <a:p>
              <a:pPr algn="ctr" defTabSz="444500">
                <a:lnSpc>
                  <a:spcPct val="90000"/>
                </a:lnSpc>
                <a:spcBef>
                  <a:spcPct val="0"/>
                </a:spcBef>
                <a:spcAft>
                  <a:spcPct val="35000"/>
                </a:spcAft>
              </a:pPr>
              <a:r>
                <a:rPr lang="en-US" sz="1000" dirty="0" err="1">
                  <a:solidFill>
                    <a:srgbClr val="EEECE1">
                      <a:lumMod val="75000"/>
                    </a:srgbClr>
                  </a:solidFill>
                </a:rPr>
                <a:t>Enroute</a:t>
              </a:r>
              <a:endParaRPr lang="en-US" sz="1000" dirty="0">
                <a:solidFill>
                  <a:srgbClr val="EEECE1">
                    <a:lumMod val="75000"/>
                  </a:srgbClr>
                </a:solidFill>
              </a:endParaRPr>
            </a:p>
          </p:txBody>
        </p:sp>
      </p:grpSp>
      <p:sp>
        <p:nvSpPr>
          <p:cNvPr id="7" name="TextBox 6"/>
          <p:cNvSpPr txBox="1"/>
          <p:nvPr/>
        </p:nvSpPr>
        <p:spPr>
          <a:xfrm>
            <a:off x="3733800" y="1885957"/>
            <a:ext cx="5257326" cy="2308324"/>
          </a:xfrm>
          <a:prstGeom prst="rect">
            <a:avLst/>
          </a:prstGeom>
          <a:noFill/>
        </p:spPr>
        <p:txBody>
          <a:bodyPr wrap="square" rtlCol="0">
            <a:spAutoFit/>
          </a:bodyPr>
          <a:lstStyle/>
          <a:p>
            <a:pPr marL="285750" indent="-285750">
              <a:buFont typeface="Wingdings" pitchFamily="2" charset="2"/>
              <a:buChar char="Ø"/>
            </a:pPr>
            <a:r>
              <a:rPr lang="en-US" sz="1600" dirty="0">
                <a:solidFill>
                  <a:srgbClr val="4F81BD">
                    <a:lumMod val="50000"/>
                  </a:srgbClr>
                </a:solidFill>
              </a:rPr>
              <a:t>Write Clearance in a legible manner so other crewmember can read it</a:t>
            </a:r>
          </a:p>
          <a:p>
            <a:pPr marL="285750" indent="-285750">
              <a:buFont typeface="Wingdings" pitchFamily="2" charset="2"/>
              <a:buChar char="Ø"/>
            </a:pPr>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Use a complete and thorough read back in unambiguous terms to ATC making sure to clarify if needed</a:t>
            </a:r>
          </a:p>
          <a:p>
            <a:pPr marL="285750" indent="-285750">
              <a:buFont typeface="Wingdings" pitchFamily="2" charset="2"/>
              <a:buChar char="Ø"/>
            </a:pPr>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Load FMS immediately after receiving clearance</a:t>
            </a:r>
          </a:p>
          <a:p>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Plot course in </a:t>
            </a:r>
            <a:r>
              <a:rPr lang="en-US" sz="1600" dirty="0" err="1">
                <a:solidFill>
                  <a:srgbClr val="4F81BD">
                    <a:lumMod val="50000"/>
                  </a:srgbClr>
                </a:solidFill>
              </a:rPr>
              <a:t>iPad</a:t>
            </a:r>
            <a:r>
              <a:rPr lang="en-US" sz="1600" dirty="0">
                <a:solidFill>
                  <a:srgbClr val="4F81BD">
                    <a:lumMod val="50000"/>
                  </a:srgbClr>
                </a:solidFill>
              </a:rPr>
              <a:t> and compare to MFD (except class 3)</a:t>
            </a:r>
            <a:endParaRPr lang="en-US" sz="1600" dirty="0">
              <a:solidFill>
                <a:srgbClr val="FF0000"/>
              </a:solidFill>
            </a:endParaRPr>
          </a:p>
        </p:txBody>
      </p:sp>
      <p:sp>
        <p:nvSpPr>
          <p:cNvPr id="3" name="TextBox 2"/>
          <p:cNvSpPr txBox="1"/>
          <p:nvPr/>
        </p:nvSpPr>
        <p:spPr>
          <a:xfrm>
            <a:off x="7010400" y="4324350"/>
            <a:ext cx="1371600" cy="369332"/>
          </a:xfrm>
          <a:prstGeom prst="rect">
            <a:avLst/>
          </a:prstGeom>
          <a:noFill/>
        </p:spPr>
        <p:txBody>
          <a:bodyPr wrap="square" rtlCol="0">
            <a:spAutoFit/>
          </a:bodyPr>
          <a:lstStyle/>
          <a:p>
            <a:r>
              <a:rPr lang="en-US" dirty="0">
                <a:solidFill>
                  <a:prstClr val="black"/>
                </a:solidFill>
              </a:rPr>
              <a:t>Continued..</a:t>
            </a:r>
          </a:p>
        </p:txBody>
      </p:sp>
      <p:sp>
        <p:nvSpPr>
          <p:cNvPr id="8" name="TextBox 7"/>
          <p:cNvSpPr txBox="1"/>
          <p:nvPr/>
        </p:nvSpPr>
        <p:spPr>
          <a:xfrm>
            <a:off x="112816" y="1267420"/>
            <a:ext cx="2935184" cy="923330"/>
          </a:xfrm>
          <a:prstGeom prst="rect">
            <a:avLst/>
          </a:prstGeom>
          <a:noFill/>
        </p:spPr>
        <p:txBody>
          <a:bodyPr wrap="square" rtlCol="0">
            <a:spAutoFit/>
          </a:bodyPr>
          <a:lstStyle/>
          <a:p>
            <a:r>
              <a:rPr lang="en-US" dirty="0">
                <a:solidFill>
                  <a:srgbClr val="FFFF00"/>
                </a:solidFill>
              </a:rPr>
              <a:t>Flight planned route: </a:t>
            </a:r>
          </a:p>
          <a:p>
            <a:r>
              <a:rPr lang="en-US" dirty="0">
                <a:solidFill>
                  <a:prstClr val="white"/>
                </a:solidFill>
              </a:rPr>
              <a:t>KMMU BWZ J6 LRP HYPER.HYPER4</a:t>
            </a:r>
          </a:p>
        </p:txBody>
      </p:sp>
      <p:sp>
        <p:nvSpPr>
          <p:cNvPr id="9" name="TextBox 8"/>
          <p:cNvSpPr txBox="1"/>
          <p:nvPr/>
        </p:nvSpPr>
        <p:spPr>
          <a:xfrm>
            <a:off x="148442" y="590561"/>
            <a:ext cx="2819400" cy="646331"/>
          </a:xfrm>
          <a:prstGeom prst="rect">
            <a:avLst/>
          </a:prstGeom>
          <a:noFill/>
        </p:spPr>
        <p:txBody>
          <a:bodyPr wrap="square" rtlCol="0">
            <a:spAutoFit/>
          </a:bodyPr>
          <a:lstStyle/>
          <a:p>
            <a:r>
              <a:rPr lang="en-US" dirty="0">
                <a:solidFill>
                  <a:srgbClr val="FFFF00"/>
                </a:solidFill>
              </a:rPr>
              <a:t>Route: </a:t>
            </a:r>
          </a:p>
          <a:p>
            <a:r>
              <a:rPr lang="en-US" dirty="0">
                <a:solidFill>
                  <a:prstClr val="white"/>
                </a:solidFill>
              </a:rPr>
              <a:t>KMMU - KIAD</a:t>
            </a:r>
            <a:endParaRPr lang="en-US" dirty="0">
              <a:solidFill>
                <a:srgbClr val="FFFF00"/>
              </a:solidFill>
            </a:endParaRPr>
          </a:p>
        </p:txBody>
      </p:sp>
      <p:sp>
        <p:nvSpPr>
          <p:cNvPr id="10" name="TextBox 9"/>
          <p:cNvSpPr txBox="1"/>
          <p:nvPr/>
        </p:nvSpPr>
        <p:spPr>
          <a:xfrm>
            <a:off x="115305" y="2190750"/>
            <a:ext cx="3008911" cy="923330"/>
          </a:xfrm>
          <a:prstGeom prst="rect">
            <a:avLst/>
          </a:prstGeom>
          <a:noFill/>
        </p:spPr>
        <p:txBody>
          <a:bodyPr wrap="square" rtlCol="0">
            <a:spAutoFit/>
          </a:bodyPr>
          <a:lstStyle/>
          <a:p>
            <a:r>
              <a:rPr lang="en-US" dirty="0">
                <a:solidFill>
                  <a:srgbClr val="FFFF00"/>
                </a:solidFill>
              </a:rPr>
              <a:t>WX:</a:t>
            </a:r>
          </a:p>
          <a:p>
            <a:r>
              <a:rPr lang="en-US" dirty="0">
                <a:solidFill>
                  <a:prstClr val="white"/>
                </a:solidFill>
              </a:rPr>
              <a:t>02007 6SM OVC 012 18/10 A29.98</a:t>
            </a:r>
            <a:endParaRPr lang="en-US" dirty="0">
              <a:solidFill>
                <a:srgbClr val="FFFF00"/>
              </a:solidFill>
            </a:endParaRPr>
          </a:p>
        </p:txBody>
      </p:sp>
      <p:sp>
        <p:nvSpPr>
          <p:cNvPr id="4" name="Rectangle 3"/>
          <p:cNvSpPr/>
          <p:nvPr/>
        </p:nvSpPr>
        <p:spPr>
          <a:xfrm>
            <a:off x="4876800" y="57150"/>
            <a:ext cx="1485663" cy="856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3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1000"/>
                                        <p:tgtEl>
                                          <p:spTgt spid="7">
                                            <p:txEl>
                                              <p:pRg st="2" end="2"/>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wipe(left)">
                                      <p:cBhvr>
                                        <p:cTn id="20" dur="1000"/>
                                        <p:tgtEl>
                                          <p:spTgt spid="7">
                                            <p:txEl>
                                              <p:pRg st="4" end="4"/>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wipe(left)">
                                      <p:cBhvr>
                                        <p:cTn id="24" dur="1000"/>
                                        <p:tgtEl>
                                          <p:spTgt spid="7">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70479148"/>
              </p:ext>
            </p:extLst>
          </p:nvPr>
        </p:nvGraphicFramePr>
        <p:xfrm>
          <a:off x="4953000" y="-95250"/>
          <a:ext cx="4038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733800" y="1276361"/>
            <a:ext cx="5029200" cy="2662267"/>
          </a:xfrm>
          <a:prstGeom prst="rect">
            <a:avLst/>
          </a:prstGeom>
          <a:noFill/>
        </p:spPr>
        <p:txBody>
          <a:bodyPr wrap="square" rtlCol="0">
            <a:spAutoFit/>
          </a:bodyPr>
          <a:lstStyle/>
          <a:p>
            <a:pPr marL="285750" indent="-285750">
              <a:buFont typeface="Wingdings" pitchFamily="2" charset="2"/>
              <a:buChar char="Ø"/>
            </a:pPr>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Do not allow yourself to be rushed! </a:t>
            </a:r>
          </a:p>
          <a:p>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Attempt to have the other pilot handle duties while you are programming the FMS. </a:t>
            </a:r>
          </a:p>
          <a:p>
            <a:pPr lvl="1"/>
            <a:endParaRPr lang="en-US" sz="700" dirty="0">
              <a:solidFill>
                <a:srgbClr val="00C2E0">
                  <a:lumMod val="50000"/>
                </a:srgbClr>
              </a:solidFill>
            </a:endParaRPr>
          </a:p>
          <a:p>
            <a:pPr lvl="1"/>
            <a:r>
              <a:rPr lang="en-US" sz="1600" dirty="0">
                <a:solidFill>
                  <a:srgbClr val="00C2E0">
                    <a:lumMod val="50000"/>
                  </a:srgbClr>
                </a:solidFill>
              </a:rPr>
              <a:t>(e.g. Have the other pilot handle the coffee/ice/papers and catering until you have completed.)</a:t>
            </a:r>
          </a:p>
          <a:p>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a:t>
            </a:r>
            <a:endParaRPr lang="en-US" dirty="0">
              <a:solidFill>
                <a:prstClr val="black"/>
              </a:solidFill>
            </a:endParaRPr>
          </a:p>
        </p:txBody>
      </p:sp>
      <p:sp>
        <p:nvSpPr>
          <p:cNvPr id="8" name="TextBox 7"/>
          <p:cNvSpPr txBox="1"/>
          <p:nvPr/>
        </p:nvSpPr>
        <p:spPr>
          <a:xfrm>
            <a:off x="112816" y="1267420"/>
            <a:ext cx="2935184" cy="923330"/>
          </a:xfrm>
          <a:prstGeom prst="rect">
            <a:avLst/>
          </a:prstGeom>
          <a:noFill/>
        </p:spPr>
        <p:txBody>
          <a:bodyPr wrap="square" rtlCol="0">
            <a:spAutoFit/>
          </a:bodyPr>
          <a:lstStyle/>
          <a:p>
            <a:r>
              <a:rPr lang="en-US" dirty="0">
                <a:solidFill>
                  <a:srgbClr val="FFFF00"/>
                </a:solidFill>
              </a:rPr>
              <a:t>Flight planned route: </a:t>
            </a:r>
          </a:p>
          <a:p>
            <a:r>
              <a:rPr lang="en-US" dirty="0">
                <a:solidFill>
                  <a:prstClr val="white"/>
                </a:solidFill>
              </a:rPr>
              <a:t>KMMU BWZ J6 LRP HYPER.HYPER4</a:t>
            </a:r>
          </a:p>
        </p:txBody>
      </p:sp>
      <p:sp>
        <p:nvSpPr>
          <p:cNvPr id="9" name="TextBox 8"/>
          <p:cNvSpPr txBox="1"/>
          <p:nvPr/>
        </p:nvSpPr>
        <p:spPr>
          <a:xfrm>
            <a:off x="148442" y="590561"/>
            <a:ext cx="2819400" cy="646331"/>
          </a:xfrm>
          <a:prstGeom prst="rect">
            <a:avLst/>
          </a:prstGeom>
          <a:noFill/>
        </p:spPr>
        <p:txBody>
          <a:bodyPr wrap="square" rtlCol="0">
            <a:spAutoFit/>
          </a:bodyPr>
          <a:lstStyle/>
          <a:p>
            <a:r>
              <a:rPr lang="en-US" dirty="0">
                <a:solidFill>
                  <a:srgbClr val="FFFF00"/>
                </a:solidFill>
              </a:rPr>
              <a:t>Route: </a:t>
            </a:r>
          </a:p>
          <a:p>
            <a:r>
              <a:rPr lang="en-US" dirty="0">
                <a:solidFill>
                  <a:prstClr val="white"/>
                </a:solidFill>
              </a:rPr>
              <a:t>KMMU - KIAD</a:t>
            </a:r>
            <a:endParaRPr lang="en-US" dirty="0">
              <a:solidFill>
                <a:srgbClr val="FFFF00"/>
              </a:solidFill>
            </a:endParaRPr>
          </a:p>
        </p:txBody>
      </p:sp>
      <p:sp>
        <p:nvSpPr>
          <p:cNvPr id="10" name="TextBox 9"/>
          <p:cNvSpPr txBox="1"/>
          <p:nvPr/>
        </p:nvSpPr>
        <p:spPr>
          <a:xfrm>
            <a:off x="115305" y="2190750"/>
            <a:ext cx="3008911" cy="923330"/>
          </a:xfrm>
          <a:prstGeom prst="rect">
            <a:avLst/>
          </a:prstGeom>
          <a:noFill/>
        </p:spPr>
        <p:txBody>
          <a:bodyPr wrap="square" rtlCol="0">
            <a:spAutoFit/>
          </a:bodyPr>
          <a:lstStyle/>
          <a:p>
            <a:r>
              <a:rPr lang="en-US" dirty="0">
                <a:solidFill>
                  <a:srgbClr val="FFFF00"/>
                </a:solidFill>
              </a:rPr>
              <a:t>WX:</a:t>
            </a:r>
          </a:p>
          <a:p>
            <a:r>
              <a:rPr lang="en-US" dirty="0">
                <a:solidFill>
                  <a:prstClr val="white"/>
                </a:solidFill>
              </a:rPr>
              <a:t>02007 6SM OVC 012 18/10 A29.98</a:t>
            </a:r>
            <a:endParaRPr lang="en-US" dirty="0">
              <a:solidFill>
                <a:srgbClr val="FFFF00"/>
              </a:solidFill>
            </a:endParaRPr>
          </a:p>
        </p:txBody>
      </p:sp>
      <p:sp>
        <p:nvSpPr>
          <p:cNvPr id="11" name="TextBox 10"/>
          <p:cNvSpPr txBox="1"/>
          <p:nvPr/>
        </p:nvSpPr>
        <p:spPr>
          <a:xfrm>
            <a:off x="3733800" y="666750"/>
            <a:ext cx="5029200" cy="923330"/>
          </a:xfrm>
          <a:prstGeom prst="rect">
            <a:avLst/>
          </a:prstGeom>
          <a:noFill/>
        </p:spPr>
        <p:txBody>
          <a:bodyPr wrap="square" rtlCol="0">
            <a:spAutoFit/>
          </a:bodyPr>
          <a:lstStyle/>
          <a:p>
            <a:r>
              <a:rPr lang="en-US" dirty="0">
                <a:solidFill>
                  <a:prstClr val="black"/>
                </a:solidFill>
              </a:rPr>
              <a:t>What can the SIC use to help avoid a </a:t>
            </a:r>
            <a:r>
              <a:rPr lang="en-US" dirty="0" err="1">
                <a:solidFill>
                  <a:prstClr val="black"/>
                </a:solidFill>
              </a:rPr>
              <a:t>Nav</a:t>
            </a:r>
            <a:r>
              <a:rPr lang="en-US" dirty="0">
                <a:solidFill>
                  <a:prstClr val="black"/>
                </a:solidFill>
              </a:rPr>
              <a:t> Deviation when preparing the clearance and FMS for this flight?</a:t>
            </a:r>
          </a:p>
        </p:txBody>
      </p:sp>
      <p:sp>
        <p:nvSpPr>
          <p:cNvPr id="12" name="Rectangle 11"/>
          <p:cNvSpPr/>
          <p:nvPr/>
        </p:nvSpPr>
        <p:spPr>
          <a:xfrm>
            <a:off x="4876800" y="57150"/>
            <a:ext cx="1485663"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7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wipe(left)">
                                      <p:cBhvr>
                                        <p:cTn id="11" dur="1000"/>
                                        <p:tgtEl>
                                          <p:spTgt spid="7">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wipe(left)">
                                      <p:cBhvr>
                                        <p:cTn id="15" dur="1000"/>
                                        <p:tgtEl>
                                          <p:spTgt spid="7">
                                            <p:txEl>
                                              <p:pRg st="5" end="5"/>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wipe(left)">
                                      <p:cBhvr>
                                        <p:cTn id="19"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34819"/>
            <a:ext cx="5029200" cy="1477328"/>
          </a:xfrm>
          <a:prstGeom prst="rect">
            <a:avLst/>
          </a:prstGeom>
          <a:noFill/>
        </p:spPr>
        <p:txBody>
          <a:bodyPr wrap="square" rtlCol="0">
            <a:spAutoFit/>
          </a:bodyPr>
          <a:lstStyle/>
          <a:p>
            <a:r>
              <a:rPr lang="en-US" dirty="0">
                <a:solidFill>
                  <a:prstClr val="black"/>
                </a:solidFill>
              </a:rPr>
              <a:t>A prominent threat when recording clearances occurs when downloading or reading a PDC clearance.</a:t>
            </a:r>
          </a:p>
          <a:p>
            <a:endParaRPr lang="en-US" dirty="0">
              <a:solidFill>
                <a:prstClr val="black"/>
              </a:solidFill>
            </a:endParaRPr>
          </a:p>
          <a:p>
            <a:endParaRPr lang="en-US" dirty="0">
              <a:solidFill>
                <a:prstClr val="black"/>
              </a:solidFill>
            </a:endParaRPr>
          </a:p>
        </p:txBody>
      </p:sp>
      <p:graphicFrame>
        <p:nvGraphicFramePr>
          <p:cNvPr id="6" name="Diagram 5"/>
          <p:cNvGraphicFramePr/>
          <p:nvPr>
            <p:extLst>
              <p:ext uri="{D42A27DB-BD31-4B8C-83A1-F6EECF244321}">
                <p14:modId xmlns:p14="http://schemas.microsoft.com/office/powerpoint/2010/main" val="1966243635"/>
              </p:ext>
            </p:extLst>
          </p:nvPr>
        </p:nvGraphicFramePr>
        <p:xfrm>
          <a:off x="4953000" y="-95250"/>
          <a:ext cx="4038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565" r="89565"/>
                    </a14:imgEffect>
                  </a14:imgLayer>
                </a14:imgProps>
              </a:ext>
              <a:ext uri="{28A0092B-C50C-407E-A947-70E740481C1C}">
                <a14:useLocalDpi xmlns:a14="http://schemas.microsoft.com/office/drawing/2010/main"/>
              </a:ext>
            </a:extLst>
          </a:blip>
          <a:srcRect/>
          <a:stretch>
            <a:fillRect/>
          </a:stretch>
        </p:blipFill>
        <p:spPr bwMode="auto">
          <a:xfrm>
            <a:off x="5553098" y="1905000"/>
            <a:ext cx="32861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267218" y="2190750"/>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2816" y="1267420"/>
            <a:ext cx="2935184" cy="923330"/>
          </a:xfrm>
          <a:prstGeom prst="rect">
            <a:avLst/>
          </a:prstGeom>
          <a:noFill/>
        </p:spPr>
        <p:txBody>
          <a:bodyPr wrap="square" rtlCol="0">
            <a:spAutoFit/>
          </a:bodyPr>
          <a:lstStyle/>
          <a:p>
            <a:r>
              <a:rPr lang="en-US" dirty="0">
                <a:solidFill>
                  <a:srgbClr val="FFFF00"/>
                </a:solidFill>
              </a:rPr>
              <a:t>Flight planned route: </a:t>
            </a:r>
          </a:p>
          <a:p>
            <a:r>
              <a:rPr lang="en-US" dirty="0">
                <a:solidFill>
                  <a:prstClr val="white"/>
                </a:solidFill>
              </a:rPr>
              <a:t>KMMU BWZ J6 LRP HYPER.HYPER4</a:t>
            </a:r>
          </a:p>
        </p:txBody>
      </p:sp>
      <p:sp>
        <p:nvSpPr>
          <p:cNvPr id="9" name="TextBox 8"/>
          <p:cNvSpPr txBox="1"/>
          <p:nvPr/>
        </p:nvSpPr>
        <p:spPr>
          <a:xfrm>
            <a:off x="148442" y="590561"/>
            <a:ext cx="2819400" cy="646331"/>
          </a:xfrm>
          <a:prstGeom prst="rect">
            <a:avLst/>
          </a:prstGeom>
          <a:noFill/>
        </p:spPr>
        <p:txBody>
          <a:bodyPr wrap="square" rtlCol="0">
            <a:spAutoFit/>
          </a:bodyPr>
          <a:lstStyle/>
          <a:p>
            <a:r>
              <a:rPr lang="en-US" dirty="0">
                <a:solidFill>
                  <a:srgbClr val="FFFF00"/>
                </a:solidFill>
              </a:rPr>
              <a:t>Route: </a:t>
            </a:r>
          </a:p>
          <a:p>
            <a:r>
              <a:rPr lang="en-US" dirty="0">
                <a:solidFill>
                  <a:prstClr val="white"/>
                </a:solidFill>
              </a:rPr>
              <a:t>KMMU - KIAD</a:t>
            </a:r>
            <a:endParaRPr lang="en-US" dirty="0">
              <a:solidFill>
                <a:srgbClr val="FFFF00"/>
              </a:solidFill>
            </a:endParaRPr>
          </a:p>
        </p:txBody>
      </p:sp>
      <p:sp>
        <p:nvSpPr>
          <p:cNvPr id="10" name="TextBox 9"/>
          <p:cNvSpPr txBox="1"/>
          <p:nvPr/>
        </p:nvSpPr>
        <p:spPr>
          <a:xfrm>
            <a:off x="115305" y="2190750"/>
            <a:ext cx="3008911" cy="923330"/>
          </a:xfrm>
          <a:prstGeom prst="rect">
            <a:avLst/>
          </a:prstGeom>
          <a:noFill/>
        </p:spPr>
        <p:txBody>
          <a:bodyPr wrap="square" rtlCol="0">
            <a:spAutoFit/>
          </a:bodyPr>
          <a:lstStyle/>
          <a:p>
            <a:r>
              <a:rPr lang="en-US" dirty="0">
                <a:solidFill>
                  <a:srgbClr val="FFFF00"/>
                </a:solidFill>
              </a:rPr>
              <a:t>WX:</a:t>
            </a:r>
          </a:p>
          <a:p>
            <a:r>
              <a:rPr lang="en-US" dirty="0">
                <a:solidFill>
                  <a:prstClr val="white"/>
                </a:solidFill>
              </a:rPr>
              <a:t>02007 6SM OVC 012 18/10 A29.98</a:t>
            </a:r>
            <a:endParaRPr lang="en-US" dirty="0">
              <a:solidFill>
                <a:srgbClr val="FFFF00"/>
              </a:solidFill>
            </a:endParaRPr>
          </a:p>
        </p:txBody>
      </p:sp>
      <p:sp>
        <p:nvSpPr>
          <p:cNvPr id="11" name="Rectangle 10"/>
          <p:cNvSpPr/>
          <p:nvPr/>
        </p:nvSpPr>
        <p:spPr>
          <a:xfrm>
            <a:off x="4876800" y="57150"/>
            <a:ext cx="1485663" cy="856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9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1733550"/>
            <a:ext cx="8458200" cy="857250"/>
          </a:xfrm>
        </p:spPr>
        <p:txBody>
          <a:bodyPr>
            <a:noAutofit/>
          </a:bodyPr>
          <a:lstStyle/>
          <a:p>
            <a:pPr algn="ctr"/>
            <a:r>
              <a:rPr lang="en-US" sz="5400" dirty="0">
                <a:solidFill>
                  <a:schemeClr val="tx1"/>
                </a:solidFill>
              </a:rPr>
              <a:t>PDC Clearances</a:t>
            </a:r>
          </a:p>
        </p:txBody>
      </p:sp>
    </p:spTree>
    <p:extLst>
      <p:ext uri="{BB962C8B-B14F-4D97-AF65-F5344CB8AC3E}">
        <p14:creationId xmlns:p14="http://schemas.microsoft.com/office/powerpoint/2010/main" val="383321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828800" y="-171450"/>
            <a:ext cx="8458200" cy="857250"/>
          </a:xfrm>
        </p:spPr>
        <p:txBody>
          <a:bodyPr>
            <a:normAutofit/>
          </a:bodyPr>
          <a:lstStyle/>
          <a:p>
            <a:r>
              <a:rPr lang="en-US" sz="2800" dirty="0">
                <a:solidFill>
                  <a:schemeClr val="bg1"/>
                </a:solidFill>
              </a:rPr>
              <a:t>PRE-DEPARTURE  CLEARANCES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36" y="1123950"/>
            <a:ext cx="3756025" cy="354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1000" y="1123961"/>
            <a:ext cx="4648200" cy="646331"/>
          </a:xfrm>
          <a:prstGeom prst="rect">
            <a:avLst/>
          </a:prstGeom>
          <a:noFill/>
        </p:spPr>
        <p:txBody>
          <a:bodyPr wrap="square" rtlCol="0">
            <a:spAutoFit/>
          </a:bodyPr>
          <a:lstStyle/>
          <a:p>
            <a:r>
              <a:rPr lang="en-US" b="1" dirty="0">
                <a:solidFill>
                  <a:prstClr val="black"/>
                </a:solidFill>
              </a:rPr>
              <a:t>NASA ASRS Analysis</a:t>
            </a:r>
          </a:p>
          <a:p>
            <a:r>
              <a:rPr lang="en-US" dirty="0">
                <a:solidFill>
                  <a:srgbClr val="4F81BD">
                    <a:lumMod val="50000"/>
                  </a:srgbClr>
                </a:solidFill>
              </a:rPr>
              <a:t>42 reports that described problems with PDC’s</a:t>
            </a:r>
          </a:p>
        </p:txBody>
      </p:sp>
      <p:graphicFrame>
        <p:nvGraphicFramePr>
          <p:cNvPr id="6" name="Diagram 5"/>
          <p:cNvGraphicFramePr/>
          <p:nvPr>
            <p:extLst>
              <p:ext uri="{D42A27DB-BD31-4B8C-83A1-F6EECF244321}">
                <p14:modId xmlns:p14="http://schemas.microsoft.com/office/powerpoint/2010/main" val="3502539274"/>
              </p:ext>
            </p:extLst>
          </p:nvPr>
        </p:nvGraphicFramePr>
        <p:xfrm>
          <a:off x="4876800" y="57150"/>
          <a:ext cx="40386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4800600" y="133350"/>
            <a:ext cx="1485663" cy="856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7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200158"/>
            <a:ext cx="8686800" cy="3717941"/>
          </a:xfrm>
          <a:prstGeom prst="rect">
            <a:avLst/>
          </a:prstGeom>
          <a:noFill/>
        </p:spPr>
        <p:txBody>
          <a:bodyPr wrap="square" rtlCol="0">
            <a:spAutoFit/>
          </a:bodyPr>
          <a:lstStyle/>
          <a:p>
            <a:r>
              <a:rPr lang="en-US" sz="2800" u="sng" dirty="0">
                <a:solidFill>
                  <a:prstClr val="black"/>
                </a:solidFill>
              </a:rPr>
              <a:t>Some errors associated with Digital PDC’s include:</a:t>
            </a:r>
            <a:endParaRPr lang="en-US" sz="1600" u="sng" dirty="0">
              <a:solidFill>
                <a:prstClr val="black"/>
              </a:solidFill>
            </a:endParaRPr>
          </a:p>
          <a:p>
            <a:endParaRPr lang="en-US" sz="2400" dirty="0">
              <a:solidFill>
                <a:prstClr val="black"/>
              </a:solidFill>
            </a:endParaRPr>
          </a:p>
          <a:p>
            <a:r>
              <a:rPr lang="en-US" sz="2400" dirty="0">
                <a:solidFill>
                  <a:prstClr val="black"/>
                </a:solidFill>
              </a:rPr>
              <a:t>Receiving the wrong leg- </a:t>
            </a:r>
          </a:p>
          <a:p>
            <a:pPr marL="400050" lvl="1" defTabSz="457200" eaLnBrk="0" fontAlgn="base" hangingPunct="0">
              <a:spcBef>
                <a:spcPct val="20000"/>
              </a:spcBef>
              <a:spcAft>
                <a:spcPct val="0"/>
              </a:spcAft>
            </a:pPr>
            <a:r>
              <a:rPr lang="en-US" dirty="0">
                <a:solidFill>
                  <a:srgbClr val="4F81BD">
                    <a:lumMod val="50000"/>
                  </a:srgbClr>
                </a:solidFill>
                <a:ea typeface="ＭＳ Ｐゴシック" charset="-128"/>
                <a:cs typeface="Arial"/>
              </a:rPr>
              <a:t>"Our flight (BOS-PWM) received the wrong departure (PDC) clearance in BOS. It had the proper flight number and date, but was the PDC for the ATL-BOS leg. </a:t>
            </a:r>
            <a:r>
              <a:rPr lang="en-US" dirty="0">
                <a:solidFill>
                  <a:srgbClr val="FF0000"/>
                </a:solidFill>
                <a:ea typeface="ＭＳ Ｐゴシック" charset="-128"/>
                <a:cs typeface="Arial"/>
              </a:rPr>
              <a:t>When transponder code was reported wrongly off the PDC, they only said, 'change squawk to read </a:t>
            </a:r>
            <a:r>
              <a:rPr lang="en-US" dirty="0" err="1">
                <a:solidFill>
                  <a:srgbClr val="FF0000"/>
                </a:solidFill>
                <a:ea typeface="ＭＳ Ｐゴシック" charset="-128"/>
                <a:cs typeface="Arial"/>
              </a:rPr>
              <a:t>xxxx</a:t>
            </a:r>
            <a:r>
              <a:rPr lang="en-US" dirty="0">
                <a:solidFill>
                  <a:srgbClr val="FF0000"/>
                </a:solidFill>
                <a:ea typeface="ＭＳ Ｐゴシック" charset="-128"/>
                <a:cs typeface="Arial"/>
              </a:rPr>
              <a:t>,' thus not alerting the crew to the error.</a:t>
            </a:r>
            <a:r>
              <a:rPr lang="en-US" dirty="0">
                <a:solidFill>
                  <a:srgbClr val="4F81BD">
                    <a:lumMod val="50000"/>
                  </a:srgbClr>
                </a:solidFill>
                <a:ea typeface="ＭＳ Ｐゴシック" charset="-128"/>
                <a:cs typeface="Arial"/>
              </a:rPr>
              <a:t> After takeoff, crew found out altitude cleared to was wrong also, but did not violate any altitudes. Coordinated with...ATC, company flight control and...operations to find error causes and correct."</a:t>
            </a:r>
          </a:p>
          <a:p>
            <a:endParaRPr lang="en-US" sz="2400" dirty="0">
              <a:solidFill>
                <a:prstClr val="black"/>
              </a:solidFill>
            </a:endParaRPr>
          </a:p>
          <a:p>
            <a:endParaRPr lang="en-US" sz="2400" dirty="0">
              <a:solidFill>
                <a:prstClr val="black"/>
              </a:solidFill>
            </a:endParaRPr>
          </a:p>
        </p:txBody>
      </p:sp>
      <p:graphicFrame>
        <p:nvGraphicFramePr>
          <p:cNvPr id="4" name="Diagram 3"/>
          <p:cNvGraphicFramePr/>
          <p:nvPr>
            <p:extLst>
              <p:ext uri="{D42A27DB-BD31-4B8C-83A1-F6EECF244321}">
                <p14:modId xmlns:p14="http://schemas.microsoft.com/office/powerpoint/2010/main" val="1690753785"/>
              </p:ext>
            </p:extLst>
          </p:nvPr>
        </p:nvGraphicFramePr>
        <p:xfrm>
          <a:off x="4800600" y="57150"/>
          <a:ext cx="4038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828800" y="-1714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prstClr val="white"/>
                </a:solidFill>
              </a:rPr>
              <a:t>PRE-DEPARTURE  CLEARANCES</a:t>
            </a:r>
            <a:endParaRPr lang="en-US" sz="2800" dirty="0">
              <a:solidFill>
                <a:prstClr val="white"/>
              </a:solidFill>
            </a:endParaRPr>
          </a:p>
        </p:txBody>
      </p:sp>
      <p:sp>
        <p:nvSpPr>
          <p:cNvPr id="7" name="Rectangle 6"/>
          <p:cNvSpPr/>
          <p:nvPr/>
        </p:nvSpPr>
        <p:spPr>
          <a:xfrm>
            <a:off x="4648200" y="133350"/>
            <a:ext cx="1485663" cy="856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toughton\AppData\Local\Microsoft\Windows\Temporary Internet Files\Content.IE5\95RIDR79\MC90037102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0" y="1581150"/>
            <a:ext cx="740890" cy="70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1000"/>
                                        <p:tgtEl>
                                          <p:spTgt spid="6">
                                            <p:txEl>
                                              <p:pRg st="3" end="3"/>
                                            </p:txEl>
                                          </p:spTgt>
                                        </p:tgtEl>
                                      </p:cBhvr>
                                    </p:animEffect>
                                  </p:childTnLst>
                                </p:cTn>
                              </p:par>
                            </p:childTnLst>
                          </p:cTn>
                        </p:par>
                        <p:par>
                          <p:cTn id="8" fill="hold">
                            <p:stCondLst>
                              <p:cond delay="1000"/>
                            </p:stCondLst>
                            <p:childTnLst>
                              <p:par>
                                <p:cTn id="9" presetID="31" presetClass="entr" presetSubtype="0" fill="hold" nodeType="afterEffect">
                                  <p:stCondLst>
                                    <p:cond delay="100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859646"/>
            <a:ext cx="9067800" cy="3693319"/>
          </a:xfrm>
          <a:prstGeom prst="rect">
            <a:avLst/>
          </a:prstGeom>
          <a:noFill/>
        </p:spPr>
        <p:txBody>
          <a:bodyPr wrap="square" rtlCol="0">
            <a:spAutoFit/>
          </a:bodyPr>
          <a:lstStyle/>
          <a:p>
            <a:r>
              <a:rPr lang="en-US" sz="2400" u="sng" dirty="0">
                <a:solidFill>
                  <a:prstClr val="black"/>
                </a:solidFill>
              </a:rPr>
              <a:t>Some errors associated with Digital PDC’s include:</a:t>
            </a:r>
          </a:p>
          <a:p>
            <a:endParaRPr lang="en-US" sz="1400" dirty="0">
              <a:solidFill>
                <a:prstClr val="black"/>
              </a:solidFill>
            </a:endParaRPr>
          </a:p>
          <a:p>
            <a:r>
              <a:rPr lang="en-US" sz="2000" dirty="0">
                <a:solidFill>
                  <a:prstClr val="black"/>
                </a:solidFill>
              </a:rPr>
              <a:t>Failure to discover changes in filed route-</a:t>
            </a:r>
          </a:p>
          <a:p>
            <a:r>
              <a:rPr lang="en-US" sz="2000" dirty="0">
                <a:solidFill>
                  <a:srgbClr val="4F81BD">
                    <a:lumMod val="50000"/>
                  </a:srgbClr>
                </a:solidFill>
              </a:rPr>
              <a:t>Route changes can often be difficult to find and may be hidden at end of PDC</a:t>
            </a:r>
          </a:p>
          <a:p>
            <a:endParaRPr lang="en-US" sz="2000" dirty="0">
              <a:solidFill>
                <a:srgbClr val="4F81BD">
                  <a:lumMod val="50000"/>
                </a:srgbClr>
              </a:solidFill>
            </a:endParaRPr>
          </a:p>
          <a:p>
            <a:r>
              <a:rPr lang="en-US" sz="2000" dirty="0">
                <a:solidFill>
                  <a:prstClr val="black"/>
                </a:solidFill>
              </a:rPr>
              <a:t>Failure to activate SID/STAR in digital PDC route</a:t>
            </a:r>
          </a:p>
          <a:p>
            <a:endParaRPr lang="en-US" sz="1600" dirty="0">
              <a:solidFill>
                <a:prstClr val="black"/>
              </a:solidFill>
            </a:endParaRPr>
          </a:p>
          <a:p>
            <a:r>
              <a:rPr lang="en-US" sz="2000" dirty="0">
                <a:solidFill>
                  <a:prstClr val="black"/>
                </a:solidFill>
              </a:rPr>
              <a:t>PDC’s can contain confusing formats-</a:t>
            </a:r>
          </a:p>
          <a:p>
            <a:r>
              <a:rPr lang="en-US" sz="2000" dirty="0">
                <a:solidFill>
                  <a:srgbClr val="4F81BD">
                    <a:lumMod val="50000"/>
                  </a:srgbClr>
                </a:solidFill>
              </a:rPr>
              <a:t>For example, </a:t>
            </a:r>
          </a:p>
          <a:p>
            <a:r>
              <a:rPr lang="en-US" sz="2000" dirty="0">
                <a:solidFill>
                  <a:srgbClr val="4F81BD">
                    <a:lumMod val="50000"/>
                  </a:srgbClr>
                </a:solidFill>
              </a:rPr>
              <a:t>	The symbol for direct is “..”</a:t>
            </a:r>
          </a:p>
          <a:p>
            <a:r>
              <a:rPr lang="en-US" sz="2000" dirty="0">
                <a:solidFill>
                  <a:srgbClr val="4F81BD">
                    <a:lumMod val="50000"/>
                  </a:srgbClr>
                </a:solidFill>
              </a:rPr>
              <a:t>	The symbol for “as filed” is “./.”</a:t>
            </a:r>
          </a:p>
          <a:p>
            <a:endParaRPr lang="en-US" sz="2000" dirty="0">
              <a:solidFill>
                <a:prstClr val="black"/>
              </a:solidFill>
            </a:endParaRPr>
          </a:p>
        </p:txBody>
      </p:sp>
      <p:graphicFrame>
        <p:nvGraphicFramePr>
          <p:cNvPr id="4" name="Diagram 3"/>
          <p:cNvGraphicFramePr/>
          <p:nvPr>
            <p:extLst>
              <p:ext uri="{D42A27DB-BD31-4B8C-83A1-F6EECF244321}">
                <p14:modId xmlns:p14="http://schemas.microsoft.com/office/powerpoint/2010/main" val="1562605092"/>
              </p:ext>
            </p:extLst>
          </p:nvPr>
        </p:nvGraphicFramePr>
        <p:xfrm>
          <a:off x="4800600" y="57150"/>
          <a:ext cx="4038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1828800" y="-1714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prstClr val="white"/>
                </a:solidFill>
              </a:rPr>
              <a:t>PRE-DEPARTURE  CLEARANCES</a:t>
            </a:r>
            <a:endParaRPr lang="en-US" sz="2800" dirty="0">
              <a:solidFill>
                <a:prstClr val="white"/>
              </a:solidFill>
            </a:endParaRPr>
          </a:p>
        </p:txBody>
      </p:sp>
      <p:sp>
        <p:nvSpPr>
          <p:cNvPr id="7" name="Rectangle 6"/>
          <p:cNvSpPr/>
          <p:nvPr/>
        </p:nvSpPr>
        <p:spPr>
          <a:xfrm>
            <a:off x="4724400" y="162600"/>
            <a:ext cx="1485663" cy="732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5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0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10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10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Effect transition="in" filter="wipe(left)">
                                      <p:cBhvr>
                                        <p:cTn id="31" dur="1000"/>
                                        <p:tgtEl>
                                          <p:spTgt spid="6">
                                            <p:txEl>
                                              <p:pRg st="9" end="9"/>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wipe(left)">
                                      <p:cBhvr>
                                        <p:cTn id="35"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sz="1800" dirty="0">
                <a:solidFill>
                  <a:schemeClr val="bg1"/>
                </a:solidFill>
              </a:rPr>
              <a:t>PIC has returned and both pilots are sitting in the cockpit prior to starting the engines. </a:t>
            </a:r>
          </a:p>
          <a:p>
            <a:endParaRPr lang="en-US" sz="1800" dirty="0">
              <a:solidFill>
                <a:schemeClr val="bg1"/>
              </a:solidFill>
            </a:endParaRPr>
          </a:p>
        </p:txBody>
      </p:sp>
      <p:pic>
        <p:nvPicPr>
          <p:cNvPr id="2050" name="Picture 2" descr="C:\Documents and Settings\astoughton\Desktop\_MG_9442_2.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36" y="2114568"/>
            <a:ext cx="3959225" cy="26394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729425052"/>
              </p:ext>
            </p:extLst>
          </p:nvPr>
        </p:nvGraphicFramePr>
        <p:xfrm>
          <a:off x="4953000" y="-95250"/>
          <a:ext cx="4038600" cy="112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4343400" y="1465492"/>
            <a:ext cx="4572000" cy="3293209"/>
          </a:xfrm>
          <a:prstGeom prst="rect">
            <a:avLst/>
          </a:prstGeom>
          <a:noFill/>
        </p:spPr>
        <p:txBody>
          <a:bodyPr wrap="square" rtlCol="0">
            <a:spAutoFit/>
          </a:bodyPr>
          <a:lstStyle/>
          <a:p>
            <a:pPr marL="285750" indent="-285750">
              <a:buFont typeface="Wingdings" pitchFamily="2" charset="2"/>
              <a:buChar char="Ø"/>
            </a:pPr>
            <a:r>
              <a:rPr lang="en-US" sz="1600" dirty="0">
                <a:solidFill>
                  <a:srgbClr val="00C2E0">
                    <a:lumMod val="50000"/>
                  </a:srgbClr>
                </a:solidFill>
              </a:rPr>
              <a:t>Ensure FMS Programming completed</a:t>
            </a:r>
          </a:p>
          <a:p>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Use the Pre-Departure Safety Brief / Departure Briefing to verify the clearance runway, route, and departure.</a:t>
            </a:r>
          </a:p>
          <a:p>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Ensure recorded clearance is legible and understood by both crewmembers.</a:t>
            </a:r>
          </a:p>
          <a:p>
            <a:pPr marL="285750" indent="-285750">
              <a:buFont typeface="Wingdings" pitchFamily="2" charset="2"/>
              <a:buChar char="Ø"/>
            </a:pPr>
            <a:endParaRPr lang="en-US" sz="1600" dirty="0">
              <a:solidFill>
                <a:srgbClr val="00C2E0">
                  <a:lumMod val="50000"/>
                </a:srgbClr>
              </a:solidFill>
            </a:endParaRPr>
          </a:p>
          <a:p>
            <a:pPr marL="285750" indent="-285750">
              <a:buFont typeface="Wingdings" pitchFamily="2" charset="2"/>
              <a:buChar char="Ø"/>
            </a:pPr>
            <a:r>
              <a:rPr lang="en-US" sz="1600" dirty="0">
                <a:solidFill>
                  <a:srgbClr val="00C2E0">
                    <a:lumMod val="50000"/>
                  </a:srgbClr>
                </a:solidFill>
              </a:rPr>
              <a:t>Any unusual portion of the clearance should be covered in detail by both crewmembers to prevent confusion.</a:t>
            </a:r>
            <a:r>
              <a:rPr lang="en-US" sz="1600" dirty="0">
                <a:solidFill>
                  <a:srgbClr val="FF0000"/>
                </a:solidFill>
              </a:rPr>
              <a:t>  </a:t>
            </a:r>
            <a:endParaRPr lang="en-US" sz="1600" dirty="0">
              <a:solidFill>
                <a:srgbClr val="00C2E0">
                  <a:lumMod val="50000"/>
                </a:srgbClr>
              </a:solidFill>
            </a:endParaRPr>
          </a:p>
          <a:p>
            <a:pPr marL="285750" indent="-285750">
              <a:buFont typeface="Wingdings" pitchFamily="2" charset="2"/>
              <a:buChar char="Ø"/>
            </a:pPr>
            <a:endParaRPr lang="en-US" sz="1600" dirty="0">
              <a:solidFill>
                <a:srgbClr val="00C2E0">
                  <a:lumMod val="50000"/>
                </a:srgbClr>
              </a:solidFill>
            </a:endParaRPr>
          </a:p>
        </p:txBody>
      </p:sp>
      <p:sp>
        <p:nvSpPr>
          <p:cNvPr id="8" name="TextBox 7"/>
          <p:cNvSpPr txBox="1"/>
          <p:nvPr/>
        </p:nvSpPr>
        <p:spPr>
          <a:xfrm>
            <a:off x="3657600" y="819161"/>
            <a:ext cx="5029200" cy="646331"/>
          </a:xfrm>
          <a:prstGeom prst="rect">
            <a:avLst/>
          </a:prstGeom>
          <a:noFill/>
        </p:spPr>
        <p:txBody>
          <a:bodyPr wrap="square" rtlCol="0">
            <a:spAutoFit/>
          </a:bodyPr>
          <a:lstStyle/>
          <a:p>
            <a:r>
              <a:rPr lang="en-US" dirty="0">
                <a:solidFill>
                  <a:prstClr val="black"/>
                </a:solidFill>
              </a:rPr>
              <a:t>What can the SIC use to help avoid a </a:t>
            </a:r>
            <a:r>
              <a:rPr lang="en-US" dirty="0" err="1">
                <a:solidFill>
                  <a:prstClr val="black"/>
                </a:solidFill>
              </a:rPr>
              <a:t>Nav</a:t>
            </a:r>
            <a:r>
              <a:rPr lang="en-US" dirty="0">
                <a:solidFill>
                  <a:prstClr val="black"/>
                </a:solidFill>
              </a:rPr>
              <a:t> Deviation at this stage of the flight?</a:t>
            </a:r>
          </a:p>
        </p:txBody>
      </p:sp>
      <p:sp>
        <p:nvSpPr>
          <p:cNvPr id="7" name="Rectangle 6"/>
          <p:cNvSpPr/>
          <p:nvPr/>
        </p:nvSpPr>
        <p:spPr>
          <a:xfrm>
            <a:off x="6248400" y="57150"/>
            <a:ext cx="1409463" cy="762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2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10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1000"/>
                                        <p:tgtEl>
                                          <p:spTgt spid="4">
                                            <p:txEl>
                                              <p:pRg st="4" end="4"/>
                                            </p:txEl>
                                          </p:spTgt>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95250"/>
            <a:ext cx="5486400" cy="707886"/>
          </a:xfrm>
          <a:prstGeom prst="rect">
            <a:avLst/>
          </a:prstGeom>
          <a:noFill/>
        </p:spPr>
        <p:txBody>
          <a:bodyPr wrap="square" rtlCol="0">
            <a:spAutoFit/>
          </a:bodyPr>
          <a:lstStyle/>
          <a:p>
            <a:pPr algn="ctr"/>
            <a:r>
              <a:rPr lang="en-US" sz="4000" dirty="0">
                <a:solidFill>
                  <a:schemeClr val="bg1"/>
                </a:solidFill>
              </a:rPr>
              <a:t>AGENDA</a:t>
            </a:r>
          </a:p>
        </p:txBody>
      </p:sp>
      <p:sp>
        <p:nvSpPr>
          <p:cNvPr id="4" name="TextBox 3"/>
          <p:cNvSpPr txBox="1"/>
          <p:nvPr/>
        </p:nvSpPr>
        <p:spPr>
          <a:xfrm>
            <a:off x="609600" y="971550"/>
            <a:ext cx="7467600" cy="2677656"/>
          </a:xfrm>
          <a:prstGeom prst="rect">
            <a:avLst/>
          </a:prstGeom>
          <a:solidFill>
            <a:schemeClr val="bg1"/>
          </a:solidFill>
        </p:spPr>
        <p:txBody>
          <a:bodyPr wrap="square" rtlCol="0">
            <a:spAutoFit/>
          </a:bodyPr>
          <a:lstStyle/>
          <a:p>
            <a:pPr>
              <a:lnSpc>
                <a:spcPct val="150000"/>
              </a:lnSpc>
            </a:pPr>
            <a:r>
              <a:rPr lang="en-US" sz="2800" dirty="0"/>
              <a:t>1 – Navigation Deviations</a:t>
            </a:r>
          </a:p>
          <a:p>
            <a:pPr>
              <a:lnSpc>
                <a:spcPct val="150000"/>
              </a:lnSpc>
            </a:pPr>
            <a:r>
              <a:rPr lang="en-US" sz="2800" dirty="0"/>
              <a:t>2 – Altitude Deviations</a:t>
            </a:r>
          </a:p>
          <a:p>
            <a:pPr>
              <a:lnSpc>
                <a:spcPct val="150000"/>
              </a:lnSpc>
            </a:pPr>
            <a:r>
              <a:rPr lang="en-US" sz="2800" dirty="0"/>
              <a:t>3 – Runway Incursions / Surface Incidents</a:t>
            </a:r>
          </a:p>
          <a:p>
            <a:pPr>
              <a:lnSpc>
                <a:spcPct val="150000"/>
              </a:lnSpc>
            </a:pPr>
            <a:r>
              <a:rPr lang="en-US" sz="2800" dirty="0"/>
              <a:t>4 – Visual Departures and Arrivals</a:t>
            </a:r>
          </a:p>
        </p:txBody>
      </p:sp>
      <p:sp>
        <p:nvSpPr>
          <p:cNvPr id="5" name="Rectangle 4"/>
          <p:cNvSpPr/>
          <p:nvPr/>
        </p:nvSpPr>
        <p:spPr>
          <a:xfrm>
            <a:off x="706582" y="1811482"/>
            <a:ext cx="6858000" cy="17526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FB4D6D-432C-4490-AB61-A9106C058BD9}"/>
              </a:ext>
            </a:extLst>
          </p:cNvPr>
          <p:cNvSpPr/>
          <p:nvPr/>
        </p:nvSpPr>
        <p:spPr>
          <a:xfrm>
            <a:off x="7391400" y="4705350"/>
            <a:ext cx="17526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35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sz="1800" dirty="0">
                <a:solidFill>
                  <a:srgbClr val="FFFF00"/>
                </a:solidFill>
              </a:rPr>
              <a:t>Location: </a:t>
            </a:r>
            <a:r>
              <a:rPr lang="en-US" sz="1800" dirty="0" err="1">
                <a:solidFill>
                  <a:schemeClr val="bg1"/>
                </a:solidFill>
              </a:rPr>
              <a:t>Enroute</a:t>
            </a:r>
            <a:r>
              <a:rPr lang="en-US" sz="1800" dirty="0">
                <a:solidFill>
                  <a:schemeClr val="bg1"/>
                </a:solidFill>
              </a:rPr>
              <a:t> </a:t>
            </a:r>
          </a:p>
          <a:p>
            <a:endParaRPr lang="en-US" sz="1800" dirty="0">
              <a:solidFill>
                <a:schemeClr val="bg1"/>
              </a:solidFill>
            </a:endParaRPr>
          </a:p>
          <a:p>
            <a:r>
              <a:rPr lang="en-US" sz="1800" dirty="0">
                <a:solidFill>
                  <a:schemeClr val="bg1"/>
                </a:solidFill>
              </a:rPr>
              <a:t>ATC delivers a re-route</a:t>
            </a:r>
          </a:p>
          <a:p>
            <a:endParaRPr lang="en-US" sz="1800" dirty="0">
              <a:solidFill>
                <a:schemeClr val="bg1"/>
              </a:solidFill>
            </a:endParaRPr>
          </a:p>
          <a:p>
            <a:endParaRPr lang="en-US" sz="1800" dirty="0">
              <a:solidFill>
                <a:schemeClr val="bg1"/>
              </a:solidFill>
            </a:endParaRPr>
          </a:p>
        </p:txBody>
      </p:sp>
      <p:pic>
        <p:nvPicPr>
          <p:cNvPr id="3074" name="Picture 2" descr="C:\Documents and Settings\astoughton\Desktop\FlightDeck.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235" y="1962150"/>
            <a:ext cx="4218705" cy="281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334754131"/>
              </p:ext>
            </p:extLst>
          </p:nvPr>
        </p:nvGraphicFramePr>
        <p:xfrm>
          <a:off x="4953000" y="-171450"/>
          <a:ext cx="40386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648200" y="1504950"/>
            <a:ext cx="4267200" cy="3046988"/>
          </a:xfrm>
          <a:prstGeom prst="rect">
            <a:avLst/>
          </a:prstGeom>
          <a:noFill/>
        </p:spPr>
        <p:txBody>
          <a:bodyPr wrap="square" rtlCol="0">
            <a:spAutoFit/>
          </a:bodyPr>
          <a:lstStyle/>
          <a:p>
            <a:pPr marL="285750" indent="-285750">
              <a:buFont typeface="Wingdings" pitchFamily="2" charset="2"/>
              <a:buChar char="Ø"/>
            </a:pPr>
            <a:r>
              <a:rPr lang="en-US" sz="1600" dirty="0">
                <a:solidFill>
                  <a:srgbClr val="4F81BD">
                    <a:lumMod val="50000"/>
                  </a:srgbClr>
                </a:solidFill>
              </a:rPr>
              <a:t>PM records new route as assigned, then PF reviews prior to PM entering route into FMS.</a:t>
            </a:r>
          </a:p>
          <a:p>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Verify new route in </a:t>
            </a:r>
            <a:r>
              <a:rPr lang="en-US" sz="1600" dirty="0" err="1">
                <a:solidFill>
                  <a:srgbClr val="4F81BD">
                    <a:lumMod val="50000"/>
                  </a:srgbClr>
                </a:solidFill>
              </a:rPr>
              <a:t>iPad</a:t>
            </a:r>
            <a:r>
              <a:rPr lang="en-US" sz="1600" dirty="0">
                <a:solidFill>
                  <a:srgbClr val="4F81BD">
                    <a:lumMod val="50000"/>
                  </a:srgbClr>
                </a:solidFill>
              </a:rPr>
              <a:t> to ensure nothing has been misunderstood. </a:t>
            </a:r>
          </a:p>
          <a:p>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After PM enters route into FMS, PIC reviews briefly prior to execution.</a:t>
            </a:r>
          </a:p>
          <a:p>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CAMI!</a:t>
            </a:r>
          </a:p>
          <a:p>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a:t>
            </a:r>
          </a:p>
        </p:txBody>
      </p:sp>
      <p:sp>
        <p:nvSpPr>
          <p:cNvPr id="8" name="TextBox 7"/>
          <p:cNvSpPr txBox="1"/>
          <p:nvPr/>
        </p:nvSpPr>
        <p:spPr>
          <a:xfrm>
            <a:off x="3657600" y="819161"/>
            <a:ext cx="5029200" cy="646331"/>
          </a:xfrm>
          <a:prstGeom prst="rect">
            <a:avLst/>
          </a:prstGeom>
          <a:noFill/>
        </p:spPr>
        <p:txBody>
          <a:bodyPr wrap="square" rtlCol="0">
            <a:spAutoFit/>
          </a:bodyPr>
          <a:lstStyle/>
          <a:p>
            <a:r>
              <a:rPr lang="en-US" dirty="0">
                <a:solidFill>
                  <a:prstClr val="black"/>
                </a:solidFill>
              </a:rPr>
              <a:t>What can the SIC use to help avoid a </a:t>
            </a:r>
            <a:r>
              <a:rPr lang="en-US" dirty="0" err="1">
                <a:solidFill>
                  <a:prstClr val="black"/>
                </a:solidFill>
              </a:rPr>
              <a:t>Nav</a:t>
            </a:r>
            <a:r>
              <a:rPr lang="en-US" dirty="0">
                <a:solidFill>
                  <a:prstClr val="black"/>
                </a:solidFill>
              </a:rPr>
              <a:t> Deviation at this stage of the flight?</a:t>
            </a:r>
          </a:p>
        </p:txBody>
      </p:sp>
      <p:sp>
        <p:nvSpPr>
          <p:cNvPr id="7" name="Rectangle 6"/>
          <p:cNvSpPr/>
          <p:nvPr/>
        </p:nvSpPr>
        <p:spPr>
          <a:xfrm>
            <a:off x="7543800" y="-37415"/>
            <a:ext cx="1485663" cy="7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5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1000"/>
                                        <p:tgtEl>
                                          <p:spTgt spid="3">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1000"/>
                                        <p:tgtEl>
                                          <p:spTgt spid="3">
                                            <p:txEl>
                                              <p:pRg st="4" end="4"/>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1733550"/>
            <a:ext cx="8458200" cy="857250"/>
          </a:xfrm>
        </p:spPr>
        <p:txBody>
          <a:bodyPr>
            <a:normAutofit/>
          </a:bodyPr>
          <a:lstStyle/>
          <a:p>
            <a:pPr algn="ctr"/>
            <a:r>
              <a:rPr lang="en-US" dirty="0">
                <a:solidFill>
                  <a:schemeClr val="tx1"/>
                </a:solidFill>
              </a:rPr>
              <a:t>FMS </a:t>
            </a:r>
            <a:r>
              <a:rPr lang="en-US" dirty="0"/>
              <a:t>Programming</a:t>
            </a:r>
            <a:endParaRPr lang="en-US" dirty="0">
              <a:solidFill>
                <a:schemeClr val="tx1"/>
              </a:solidFill>
            </a:endParaRPr>
          </a:p>
        </p:txBody>
      </p:sp>
    </p:spTree>
    <p:extLst>
      <p:ext uri="{BB962C8B-B14F-4D97-AF65-F5344CB8AC3E}">
        <p14:creationId xmlns:p14="http://schemas.microsoft.com/office/powerpoint/2010/main" val="11127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0" y="-171450"/>
            <a:ext cx="8458200" cy="857250"/>
          </a:xfrm>
        </p:spPr>
        <p:txBody>
          <a:bodyPr/>
          <a:lstStyle/>
          <a:p>
            <a:r>
              <a:rPr lang="en-US" dirty="0">
                <a:solidFill>
                  <a:schemeClr val="bg1"/>
                </a:solidFill>
              </a:rPr>
              <a:t>FMS Programming</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86019" y="1047752"/>
            <a:ext cx="4670397" cy="3629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363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29867316"/>
              </p:ext>
            </p:extLst>
          </p:nvPr>
        </p:nvGraphicFramePr>
        <p:xfrm>
          <a:off x="533419" y="819152"/>
          <a:ext cx="8381999" cy="1483360"/>
        </p:xfrm>
        <a:graphic>
          <a:graphicData uri="http://schemas.openxmlformats.org/drawingml/2006/table">
            <a:tbl>
              <a:tblPr firstRow="1" bandRow="1">
                <a:tableStyleId>{5C22544A-7EE6-4342-B048-85BDC9FD1C3A}</a:tableStyleId>
              </a:tblPr>
              <a:tblGrid>
                <a:gridCol w="435429">
                  <a:extLst>
                    <a:ext uri="{9D8B030D-6E8A-4147-A177-3AD203B41FA5}">
                      <a16:colId xmlns:a16="http://schemas.microsoft.com/office/drawing/2014/main" val="20000"/>
                    </a:ext>
                  </a:extLst>
                </a:gridCol>
                <a:gridCol w="3483428">
                  <a:extLst>
                    <a:ext uri="{9D8B030D-6E8A-4147-A177-3AD203B41FA5}">
                      <a16:colId xmlns:a16="http://schemas.microsoft.com/office/drawing/2014/main" val="20001"/>
                    </a:ext>
                  </a:extLst>
                </a:gridCol>
                <a:gridCol w="4463142">
                  <a:extLst>
                    <a:ext uri="{9D8B030D-6E8A-4147-A177-3AD203B41FA5}">
                      <a16:colId xmlns:a16="http://schemas.microsoft.com/office/drawing/2014/main" val="20002"/>
                    </a:ext>
                  </a:extLst>
                </a:gridCol>
              </a:tblGrid>
              <a:tr h="370840">
                <a:tc>
                  <a:txBody>
                    <a:bodyPr/>
                    <a:lstStyle/>
                    <a:p>
                      <a:endParaRPr lang="en-US" sz="1800" dirty="0"/>
                    </a:p>
                  </a:txBody>
                  <a:tcPr/>
                </a:tc>
                <a:tc>
                  <a:txBody>
                    <a:bodyPr/>
                    <a:lstStyle/>
                    <a:p>
                      <a:pPr algn="ctr"/>
                      <a:r>
                        <a:rPr lang="en-US" sz="1800" dirty="0"/>
                        <a:t>Pilot that loaded FMS</a:t>
                      </a:r>
                    </a:p>
                  </a:txBody>
                  <a:tcPr/>
                </a:tc>
                <a:tc>
                  <a:txBody>
                    <a:bodyPr/>
                    <a:lstStyle/>
                    <a:p>
                      <a:pPr algn="ctr"/>
                      <a:r>
                        <a:rPr lang="en-US" sz="1800" dirty="0"/>
                        <a:t>Pilot that was inside</a:t>
                      </a:r>
                    </a:p>
                  </a:txBody>
                  <a:tcPr/>
                </a:tc>
                <a:extLst>
                  <a:ext uri="{0D108BD9-81ED-4DB2-BD59-A6C34878D82A}">
                    <a16:rowId xmlns:a16="http://schemas.microsoft.com/office/drawing/2014/main" val="10000"/>
                  </a:ext>
                </a:extLst>
              </a:tr>
              <a:tr h="370840">
                <a:tc>
                  <a:txBody>
                    <a:bodyPr/>
                    <a:lstStyle/>
                    <a:p>
                      <a:r>
                        <a:rPr lang="en-US" sz="1800" dirty="0"/>
                        <a:t>1</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1"/>
                  </a:ext>
                </a:extLst>
              </a:tr>
              <a:tr h="370840">
                <a:tc>
                  <a:txBody>
                    <a:bodyPr/>
                    <a:lstStyle/>
                    <a:p>
                      <a:r>
                        <a:rPr lang="en-US" sz="1800" dirty="0"/>
                        <a:t>2</a:t>
                      </a:r>
                    </a:p>
                  </a:txBody>
                  <a:tcPr/>
                </a:tc>
                <a:tc>
                  <a:txBody>
                    <a:bodyPr/>
                    <a:lstStyle/>
                    <a:p>
                      <a:endParaRPr lang="en-US" sz="1800" dirty="0"/>
                    </a:p>
                  </a:txBody>
                  <a:tcPr/>
                </a:tc>
                <a:tc>
                  <a:txBody>
                    <a:bodyPr/>
                    <a:lstStyle/>
                    <a:p>
                      <a:endParaRPr lang="en-US" sz="1800"/>
                    </a:p>
                  </a:txBody>
                  <a:tcPr/>
                </a:tc>
                <a:extLst>
                  <a:ext uri="{0D108BD9-81ED-4DB2-BD59-A6C34878D82A}">
                    <a16:rowId xmlns:a16="http://schemas.microsoft.com/office/drawing/2014/main" val="10002"/>
                  </a:ext>
                </a:extLst>
              </a:tr>
              <a:tr h="370840">
                <a:tc>
                  <a:txBody>
                    <a:bodyPr/>
                    <a:lstStyle/>
                    <a:p>
                      <a:r>
                        <a:rPr lang="en-US" sz="1800" dirty="0"/>
                        <a:t>3</a:t>
                      </a:r>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685800" y="2419350"/>
            <a:ext cx="8001000" cy="2308324"/>
          </a:xfrm>
          <a:prstGeom prst="rect">
            <a:avLst/>
          </a:prstGeom>
          <a:noFill/>
        </p:spPr>
        <p:txBody>
          <a:bodyPr wrap="square" rtlCol="0">
            <a:spAutoFit/>
          </a:bodyPr>
          <a:lstStyle/>
          <a:p>
            <a:r>
              <a:rPr lang="en-US" dirty="0">
                <a:solidFill>
                  <a:prstClr val="black"/>
                </a:solidFill>
              </a:rPr>
              <a:t>1. Who is required to be present for FMS verification? </a:t>
            </a:r>
          </a:p>
          <a:p>
            <a:endParaRPr lang="en-US" dirty="0">
              <a:solidFill>
                <a:prstClr val="black"/>
              </a:solidFill>
            </a:endParaRPr>
          </a:p>
          <a:p>
            <a:r>
              <a:rPr lang="en-US" dirty="0">
                <a:solidFill>
                  <a:prstClr val="black"/>
                </a:solidFill>
              </a:rPr>
              <a:t>2. Who must read the flight plan out loud from the FMS?</a:t>
            </a:r>
          </a:p>
          <a:p>
            <a:endParaRPr lang="en-US" dirty="0">
              <a:solidFill>
                <a:prstClr val="black"/>
              </a:solidFill>
            </a:endParaRPr>
          </a:p>
          <a:p>
            <a:r>
              <a:rPr lang="en-US" dirty="0">
                <a:solidFill>
                  <a:prstClr val="black"/>
                </a:solidFill>
              </a:rPr>
              <a:t>3. Who must confirm the waypoints on the flight release?</a:t>
            </a:r>
          </a:p>
          <a:p>
            <a:endParaRPr lang="en-US" dirty="0">
              <a:solidFill>
                <a:prstClr val="black"/>
              </a:solidFill>
            </a:endParaRPr>
          </a:p>
          <a:p>
            <a:r>
              <a:rPr lang="en-US" dirty="0">
                <a:solidFill>
                  <a:prstClr val="black"/>
                </a:solidFill>
              </a:rPr>
              <a:t>4. What will you do if the clearance is not “as filed”?</a:t>
            </a:r>
          </a:p>
          <a:p>
            <a:pPr algn="ctr"/>
            <a:r>
              <a:rPr lang="en-US" dirty="0">
                <a:solidFill>
                  <a:srgbClr val="0070C0"/>
                </a:solidFill>
              </a:rPr>
              <a:t>Verify programmed route against charts </a:t>
            </a:r>
          </a:p>
        </p:txBody>
      </p:sp>
      <p:sp>
        <p:nvSpPr>
          <p:cNvPr id="12" name="Rectangle 11"/>
          <p:cNvSpPr/>
          <p:nvPr/>
        </p:nvSpPr>
        <p:spPr>
          <a:xfrm>
            <a:off x="6426678" y="1163059"/>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13" name="Rectangle 12"/>
          <p:cNvSpPr/>
          <p:nvPr/>
        </p:nvSpPr>
        <p:spPr>
          <a:xfrm>
            <a:off x="2667000" y="1231256"/>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14" name="Rectangle 13"/>
          <p:cNvSpPr/>
          <p:nvPr/>
        </p:nvSpPr>
        <p:spPr>
          <a:xfrm>
            <a:off x="6439143" y="1504463"/>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15" name="Rectangle 14"/>
          <p:cNvSpPr/>
          <p:nvPr/>
        </p:nvSpPr>
        <p:spPr>
          <a:xfrm>
            <a:off x="6439143" y="1917056"/>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17" name="Rectangle 16"/>
          <p:cNvSpPr/>
          <p:nvPr/>
        </p:nvSpPr>
        <p:spPr>
          <a:xfrm>
            <a:off x="2660773" y="1541826"/>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18" name="Rectangle 17"/>
          <p:cNvSpPr/>
          <p:nvPr/>
        </p:nvSpPr>
        <p:spPr>
          <a:xfrm>
            <a:off x="2667000" y="1917056"/>
            <a:ext cx="369012" cy="461665"/>
          </a:xfrm>
          <a:prstGeom prst="rect">
            <a:avLst/>
          </a:prstGeom>
        </p:spPr>
        <p:txBody>
          <a:bodyPr wrap="square">
            <a:spAutoFit/>
          </a:bodyPr>
          <a:lstStyle/>
          <a:p>
            <a:r>
              <a:rPr lang="en-US" sz="2400" b="1" dirty="0">
                <a:solidFill>
                  <a:prstClr val="black"/>
                </a:solidFill>
                <a:sym typeface="Symbol"/>
              </a:rPr>
              <a:t></a:t>
            </a:r>
            <a:endParaRPr lang="en-US" sz="2400" b="1" dirty="0">
              <a:solidFill>
                <a:prstClr val="black"/>
              </a:solidFill>
            </a:endParaRPr>
          </a:p>
        </p:txBody>
      </p:sp>
      <p:sp>
        <p:nvSpPr>
          <p:cNvPr id="6" name="Rectangle 5"/>
          <p:cNvSpPr/>
          <p:nvPr/>
        </p:nvSpPr>
        <p:spPr>
          <a:xfrm>
            <a:off x="2667022" y="1155055"/>
            <a:ext cx="498855" cy="584775"/>
          </a:xfrm>
          <a:prstGeom prst="rect">
            <a:avLst/>
          </a:prstGeom>
        </p:spPr>
        <p:txBody>
          <a:bodyPr wrap="none">
            <a:spAutoFit/>
          </a:bodyPr>
          <a:lstStyle/>
          <a:p>
            <a:r>
              <a:rPr lang="en-US" sz="3200" b="1" dirty="0">
                <a:solidFill>
                  <a:srgbClr val="FF0000"/>
                </a:solidFill>
                <a:sym typeface="Wingdings 2"/>
              </a:rPr>
              <a:t></a:t>
            </a:r>
            <a:endParaRPr lang="en-US" sz="3200" b="1" dirty="0">
              <a:solidFill>
                <a:srgbClr val="FF0000"/>
              </a:solidFill>
            </a:endParaRPr>
          </a:p>
        </p:txBody>
      </p:sp>
      <p:sp>
        <p:nvSpPr>
          <p:cNvPr id="9" name="Rectangle 8"/>
          <p:cNvSpPr/>
          <p:nvPr/>
        </p:nvSpPr>
        <p:spPr>
          <a:xfrm>
            <a:off x="6435352" y="1388121"/>
            <a:ext cx="498855" cy="584775"/>
          </a:xfrm>
          <a:prstGeom prst="rect">
            <a:avLst/>
          </a:prstGeom>
        </p:spPr>
        <p:txBody>
          <a:bodyPr wrap="none">
            <a:spAutoFit/>
          </a:bodyPr>
          <a:lstStyle/>
          <a:p>
            <a:r>
              <a:rPr lang="en-US" sz="3200" b="1" dirty="0">
                <a:solidFill>
                  <a:srgbClr val="FF0000"/>
                </a:solidFill>
                <a:sym typeface="Wingdings 2"/>
              </a:rPr>
              <a:t></a:t>
            </a:r>
            <a:endParaRPr lang="en-US" sz="3200" b="1" dirty="0">
              <a:solidFill>
                <a:srgbClr val="FF0000"/>
              </a:solidFill>
            </a:endParaRPr>
          </a:p>
        </p:txBody>
      </p:sp>
      <p:sp>
        <p:nvSpPr>
          <p:cNvPr id="4" name="Rectangle 3"/>
          <p:cNvSpPr/>
          <p:nvPr/>
        </p:nvSpPr>
        <p:spPr>
          <a:xfrm>
            <a:off x="6435352" y="1108146"/>
            <a:ext cx="498855" cy="584775"/>
          </a:xfrm>
          <a:prstGeom prst="rect">
            <a:avLst/>
          </a:prstGeom>
        </p:spPr>
        <p:txBody>
          <a:bodyPr wrap="none">
            <a:spAutoFit/>
          </a:bodyPr>
          <a:lstStyle/>
          <a:p>
            <a:r>
              <a:rPr lang="en-US" sz="3200" b="1" dirty="0">
                <a:solidFill>
                  <a:srgbClr val="FF0000"/>
                </a:solidFill>
                <a:sym typeface="Wingdings 2"/>
              </a:rPr>
              <a:t></a:t>
            </a:r>
            <a:endParaRPr lang="en-US" sz="3200" b="1" dirty="0">
              <a:solidFill>
                <a:srgbClr val="FF0000"/>
              </a:solidFill>
            </a:endParaRPr>
          </a:p>
        </p:txBody>
      </p:sp>
      <p:sp>
        <p:nvSpPr>
          <p:cNvPr id="8" name="Rectangle 7"/>
          <p:cNvSpPr/>
          <p:nvPr/>
        </p:nvSpPr>
        <p:spPr>
          <a:xfrm>
            <a:off x="2667022" y="1845321"/>
            <a:ext cx="498855" cy="584775"/>
          </a:xfrm>
          <a:prstGeom prst="rect">
            <a:avLst/>
          </a:prstGeom>
        </p:spPr>
        <p:txBody>
          <a:bodyPr wrap="none">
            <a:spAutoFit/>
          </a:bodyPr>
          <a:lstStyle/>
          <a:p>
            <a:r>
              <a:rPr lang="en-US" sz="3200" b="1" dirty="0">
                <a:solidFill>
                  <a:srgbClr val="FF0000"/>
                </a:solidFill>
                <a:sym typeface="Wingdings 2"/>
              </a:rPr>
              <a:t></a:t>
            </a:r>
            <a:endParaRPr lang="en-US" sz="3200" b="1" dirty="0">
              <a:solidFill>
                <a:srgbClr val="FF0000"/>
              </a:solidFill>
            </a:endParaRPr>
          </a:p>
        </p:txBody>
      </p:sp>
      <p:sp>
        <p:nvSpPr>
          <p:cNvPr id="16" name="Title 1"/>
          <p:cNvSpPr txBox="1">
            <a:spLocks/>
          </p:cNvSpPr>
          <p:nvPr/>
        </p:nvSpPr>
        <p:spPr>
          <a:xfrm>
            <a:off x="0" y="-1714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prstClr val="white"/>
                </a:solidFill>
              </a:rPr>
              <a:t>FMS Programming</a:t>
            </a:r>
            <a:endParaRPr lang="en-US" dirty="0">
              <a:solidFill>
                <a:prstClr val="white"/>
              </a:solidFill>
            </a:endParaRPr>
          </a:p>
        </p:txBody>
      </p:sp>
    </p:spTree>
    <p:extLst>
      <p:ext uri="{BB962C8B-B14F-4D97-AF65-F5344CB8AC3E}">
        <p14:creationId xmlns:p14="http://schemas.microsoft.com/office/powerpoint/2010/main" val="12606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1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10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8600" y="-95250"/>
            <a:ext cx="8458200" cy="857250"/>
          </a:xfrm>
        </p:spPr>
        <p:txBody>
          <a:bodyPr/>
          <a:lstStyle/>
          <a:p>
            <a:r>
              <a:rPr lang="en-US" sz="3200" dirty="0">
                <a:solidFill>
                  <a:schemeClr val="bg1"/>
                </a:solidFill>
              </a:rPr>
              <a:t>TAKEAWAYS</a:t>
            </a:r>
          </a:p>
        </p:txBody>
      </p:sp>
      <p:sp>
        <p:nvSpPr>
          <p:cNvPr id="6" name="TextBox 5"/>
          <p:cNvSpPr txBox="1"/>
          <p:nvPr/>
        </p:nvSpPr>
        <p:spPr>
          <a:xfrm>
            <a:off x="304800" y="1200168"/>
            <a:ext cx="8686800" cy="2554545"/>
          </a:xfrm>
          <a:prstGeom prst="rect">
            <a:avLst/>
          </a:prstGeom>
          <a:noFill/>
        </p:spPr>
        <p:txBody>
          <a:bodyPr wrap="square" rtlCol="0">
            <a:spAutoFit/>
          </a:bodyPr>
          <a:lstStyle/>
          <a:p>
            <a:pPr marL="342900" indent="-342900">
              <a:buFont typeface="Wingdings" pitchFamily="2" charset="2"/>
              <a:buChar char="Ø"/>
            </a:pPr>
            <a:r>
              <a:rPr lang="en-US" sz="2000" dirty="0">
                <a:solidFill>
                  <a:prstClr val="black"/>
                </a:solidFill>
              </a:rPr>
              <a:t>The recent increase in Navigation Deviations should renew crewmembers resolve in identifying threats when handling clearances</a:t>
            </a:r>
          </a:p>
          <a:p>
            <a:endParaRPr lang="en-US" sz="2000" dirty="0">
              <a:solidFill>
                <a:prstClr val="black"/>
              </a:solidFill>
            </a:endParaRPr>
          </a:p>
          <a:p>
            <a:pPr marL="342900" indent="-342900">
              <a:buFont typeface="Wingdings" pitchFamily="2" charset="2"/>
              <a:buChar char="Ø"/>
            </a:pPr>
            <a:r>
              <a:rPr lang="en-US" sz="2000" dirty="0">
                <a:solidFill>
                  <a:prstClr val="black"/>
                </a:solidFill>
              </a:rPr>
              <a:t>Understand your PDC, if there is any confusion query ATC</a:t>
            </a:r>
          </a:p>
          <a:p>
            <a:endParaRPr lang="en-US" sz="2000" dirty="0">
              <a:solidFill>
                <a:prstClr val="black"/>
              </a:solidFill>
            </a:endParaRPr>
          </a:p>
          <a:p>
            <a:pPr marL="342900" indent="-342900">
              <a:buFont typeface="Wingdings" pitchFamily="2" charset="2"/>
              <a:buChar char="Ø"/>
            </a:pPr>
            <a:r>
              <a:rPr lang="en-US" sz="2000" dirty="0">
                <a:solidFill>
                  <a:prstClr val="black"/>
                </a:solidFill>
              </a:rPr>
              <a:t>Follow the guidance of the AOM or FOM in handling FMS programming procedures</a:t>
            </a:r>
          </a:p>
          <a:p>
            <a:pPr marL="342900" indent="-342900">
              <a:buFont typeface="Wingdings" pitchFamily="2" charset="2"/>
              <a:buChar char="Ø"/>
            </a:pPr>
            <a:endParaRPr lang="en-US" sz="2000" dirty="0">
              <a:solidFill>
                <a:prstClr val="black"/>
              </a:solidFill>
            </a:endParaRPr>
          </a:p>
        </p:txBody>
      </p:sp>
    </p:spTree>
    <p:extLst>
      <p:ext uri="{BB962C8B-B14F-4D97-AF65-F5344CB8AC3E}">
        <p14:creationId xmlns:p14="http://schemas.microsoft.com/office/powerpoint/2010/main" val="309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1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95250"/>
            <a:ext cx="5486400" cy="707886"/>
          </a:xfrm>
          <a:prstGeom prst="rect">
            <a:avLst/>
          </a:prstGeom>
          <a:noFill/>
        </p:spPr>
        <p:txBody>
          <a:bodyPr wrap="square" rtlCol="0">
            <a:spAutoFit/>
          </a:bodyPr>
          <a:lstStyle/>
          <a:p>
            <a:pPr algn="ctr"/>
            <a:r>
              <a:rPr lang="en-US" sz="4000" dirty="0">
                <a:solidFill>
                  <a:prstClr val="white"/>
                </a:solidFill>
              </a:rPr>
              <a:t>AGENDA</a:t>
            </a:r>
          </a:p>
        </p:txBody>
      </p:sp>
      <p:sp>
        <p:nvSpPr>
          <p:cNvPr id="4" name="TextBox 3"/>
          <p:cNvSpPr txBox="1"/>
          <p:nvPr/>
        </p:nvSpPr>
        <p:spPr>
          <a:xfrm>
            <a:off x="609600" y="971550"/>
            <a:ext cx="7467600" cy="2677656"/>
          </a:xfrm>
          <a:prstGeom prst="rect">
            <a:avLst/>
          </a:prstGeom>
          <a:solidFill>
            <a:schemeClr val="bg1"/>
          </a:solidFill>
        </p:spPr>
        <p:txBody>
          <a:bodyPr wrap="square" rtlCol="0">
            <a:spAutoFit/>
          </a:bodyPr>
          <a:lstStyle/>
          <a:p>
            <a:pPr>
              <a:lnSpc>
                <a:spcPct val="150000"/>
              </a:lnSpc>
            </a:pPr>
            <a:r>
              <a:rPr lang="en-US" sz="2800" dirty="0">
                <a:solidFill>
                  <a:prstClr val="black"/>
                </a:solidFill>
              </a:rPr>
              <a:t>1 – Navigation Deviations</a:t>
            </a:r>
          </a:p>
          <a:p>
            <a:pPr>
              <a:lnSpc>
                <a:spcPct val="150000"/>
              </a:lnSpc>
            </a:pPr>
            <a:r>
              <a:rPr lang="en-US" sz="2800" dirty="0">
                <a:solidFill>
                  <a:prstClr val="black"/>
                </a:solidFill>
              </a:rPr>
              <a:t>2 – Altitude Deviations</a:t>
            </a:r>
          </a:p>
          <a:p>
            <a:pPr>
              <a:lnSpc>
                <a:spcPct val="150000"/>
              </a:lnSpc>
            </a:pPr>
            <a:r>
              <a:rPr lang="en-US" sz="2800" dirty="0">
                <a:solidFill>
                  <a:prstClr val="black"/>
                </a:solidFill>
              </a:rPr>
              <a:t>3 – Runway Incursions / Surface Incidents</a:t>
            </a:r>
          </a:p>
          <a:p>
            <a:pPr>
              <a:lnSpc>
                <a:spcPct val="150000"/>
              </a:lnSpc>
            </a:pPr>
            <a:r>
              <a:rPr lang="en-US" sz="2800" dirty="0">
                <a:solidFill>
                  <a:prstClr val="black"/>
                </a:solidFill>
              </a:rPr>
              <a:t>4 – Visual Departures and Arrivals</a:t>
            </a:r>
          </a:p>
        </p:txBody>
      </p:sp>
      <p:sp>
        <p:nvSpPr>
          <p:cNvPr id="5" name="Rectangle 4"/>
          <p:cNvSpPr/>
          <p:nvPr/>
        </p:nvSpPr>
        <p:spPr>
          <a:xfrm>
            <a:off x="706582" y="2419350"/>
            <a:ext cx="6858000" cy="114473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706582" y="1159848"/>
            <a:ext cx="6858000" cy="57236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642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361959"/>
            <a:ext cx="4419600" cy="1943099"/>
          </a:xfrm>
        </p:spPr>
        <p:txBody>
          <a:bodyPr/>
          <a:lstStyle/>
          <a:p>
            <a:r>
              <a:rPr lang="en-US" sz="2400" dirty="0"/>
              <a:t>Altitude Deviations</a:t>
            </a:r>
          </a:p>
        </p:txBody>
      </p:sp>
      <p:sp>
        <p:nvSpPr>
          <p:cNvPr id="5" name="Subtitle 2"/>
          <p:cNvSpPr>
            <a:spLocks noGrp="1"/>
          </p:cNvSpPr>
          <p:nvPr>
            <p:ph type="subTitle" idx="1"/>
          </p:nvPr>
        </p:nvSpPr>
        <p:spPr>
          <a:xfrm>
            <a:off x="460664" y="3105150"/>
            <a:ext cx="5029200" cy="1009650"/>
          </a:xfrm>
        </p:spPr>
        <p:txBody>
          <a:bodyPr/>
          <a:lstStyle/>
          <a:p>
            <a:r>
              <a:rPr lang="en-US" dirty="0">
                <a:solidFill>
                  <a:srgbClr val="002060"/>
                </a:solidFill>
              </a:rPr>
              <a:t>2014 PC Cycle</a:t>
            </a:r>
          </a:p>
        </p:txBody>
      </p:sp>
    </p:spTree>
    <p:extLst>
      <p:ext uri="{BB962C8B-B14F-4D97-AF65-F5344CB8AC3E}">
        <p14:creationId xmlns:p14="http://schemas.microsoft.com/office/powerpoint/2010/main" val="187258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65159"/>
            <a:ext cx="7162800" cy="461665"/>
          </a:xfrm>
          <a:prstGeom prst="rect">
            <a:avLst/>
          </a:prstGeom>
          <a:noFill/>
        </p:spPr>
        <p:txBody>
          <a:bodyPr wrap="square" rtlCol="0">
            <a:spAutoFit/>
          </a:bodyPr>
          <a:lstStyle/>
          <a:p>
            <a:r>
              <a:rPr lang="en-US" sz="2400" b="1" dirty="0">
                <a:solidFill>
                  <a:prstClr val="white"/>
                </a:solidFill>
              </a:rPr>
              <a:t>2014 PC cycle</a:t>
            </a:r>
          </a:p>
        </p:txBody>
      </p:sp>
      <p:sp>
        <p:nvSpPr>
          <p:cNvPr id="6" name="Title 1"/>
          <p:cNvSpPr txBox="1">
            <a:spLocks/>
          </p:cNvSpPr>
          <p:nvPr/>
        </p:nvSpPr>
        <p:spPr>
          <a:xfrm>
            <a:off x="2286000" y="31750"/>
            <a:ext cx="4572000" cy="730250"/>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pPr algn="ctr">
              <a:defRPr/>
            </a:pPr>
            <a:r>
              <a:rPr lang="en-US" sz="3200" b="0" dirty="0">
                <a:solidFill>
                  <a:prstClr val="white"/>
                </a:solidFill>
                <a:latin typeface="Franklin Gothic Book"/>
              </a:rPr>
              <a:t>Altitude Deviations</a:t>
            </a:r>
          </a:p>
        </p:txBody>
      </p:sp>
      <p:sp>
        <p:nvSpPr>
          <p:cNvPr id="7" name="Content Placeholder 2"/>
          <p:cNvSpPr txBox="1">
            <a:spLocks/>
          </p:cNvSpPr>
          <p:nvPr/>
        </p:nvSpPr>
        <p:spPr>
          <a:xfrm>
            <a:off x="152400" y="838200"/>
            <a:ext cx="2819400" cy="10668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28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4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2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buClr>
                <a:prstClr val="black"/>
              </a:buClr>
              <a:buFont typeface="Wingdings" panose="05000000000000000000" pitchFamily="2" charset="2"/>
              <a:buChar char="Ø"/>
            </a:pPr>
            <a:r>
              <a:rPr lang="en-US" sz="2000" dirty="0">
                <a:solidFill>
                  <a:prstClr val="black"/>
                </a:solidFill>
                <a:latin typeface="Arial"/>
              </a:rPr>
              <a:t>Rate  second only to Navigation Deviations at NJ</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49813" y="-206436"/>
            <a:ext cx="3780053" cy="5678843"/>
          </a:xfrm>
          <a:prstGeom prst="rect">
            <a:avLst/>
          </a:prstGeom>
          <a:ln w="15875">
            <a:solidFill>
              <a:schemeClr val="accent1"/>
            </a:solidFill>
          </a:ln>
          <a:effectLst>
            <a:outerShdw blurRad="50800" dist="38100" dir="2700000" sx="101000" sy="101000" algn="tl" rotWithShape="0">
              <a:prstClr val="black">
                <a:alpha val="40000"/>
              </a:prstClr>
            </a:outerShdw>
          </a:effectLst>
        </p:spPr>
      </p:pic>
      <p:sp>
        <p:nvSpPr>
          <p:cNvPr id="3" name="Rectangle 2"/>
          <p:cNvSpPr/>
          <p:nvPr/>
        </p:nvSpPr>
        <p:spPr>
          <a:xfrm>
            <a:off x="152400" y="2419361"/>
            <a:ext cx="2819400" cy="1323439"/>
          </a:xfrm>
          <a:prstGeom prst="rect">
            <a:avLst/>
          </a:prstGeom>
        </p:spPr>
        <p:txBody>
          <a:bodyPr wrap="square">
            <a:spAutoFit/>
          </a:bodyPr>
          <a:lstStyle/>
          <a:p>
            <a:pPr marL="285750" indent="-285750">
              <a:buFont typeface="Wingdings" panose="05000000000000000000" pitchFamily="2" charset="2"/>
              <a:buChar char="Ø"/>
            </a:pPr>
            <a:r>
              <a:rPr lang="en-US" sz="2000" dirty="0">
                <a:solidFill>
                  <a:prstClr val="black"/>
                </a:solidFill>
                <a:latin typeface="Arial"/>
              </a:rPr>
              <a:t>Primary Risk- </a:t>
            </a:r>
          </a:p>
          <a:p>
            <a:pPr marL="457200"/>
            <a:r>
              <a:rPr lang="en-US" sz="2000" dirty="0">
                <a:solidFill>
                  <a:prstClr val="black"/>
                </a:solidFill>
                <a:latin typeface="Arial"/>
              </a:rPr>
              <a:t>Can result in a lack of aircraft separation</a:t>
            </a:r>
          </a:p>
        </p:txBody>
      </p:sp>
    </p:spTree>
    <p:extLst>
      <p:ext uri="{BB962C8B-B14F-4D97-AF65-F5344CB8AC3E}">
        <p14:creationId xmlns:p14="http://schemas.microsoft.com/office/powerpoint/2010/main" val="7815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62000" y="-95250"/>
            <a:ext cx="7467600" cy="857250"/>
          </a:xfrm>
        </p:spPr>
        <p:txBody>
          <a:bodyPr/>
          <a:lstStyle/>
          <a:p>
            <a:r>
              <a:rPr lang="en-US" dirty="0">
                <a:solidFill>
                  <a:schemeClr val="bg1"/>
                </a:solidFill>
              </a:rPr>
              <a:t>Leading Cause?</a:t>
            </a:r>
          </a:p>
        </p:txBody>
      </p:sp>
      <p:sp>
        <p:nvSpPr>
          <p:cNvPr id="6" name="Content Placeholder 5"/>
          <p:cNvSpPr>
            <a:spLocks noGrp="1"/>
          </p:cNvSpPr>
          <p:nvPr>
            <p:ph sz="half" idx="4294967295"/>
          </p:nvPr>
        </p:nvSpPr>
        <p:spPr>
          <a:xfrm>
            <a:off x="685800" y="1123951"/>
            <a:ext cx="3657600" cy="1981200"/>
          </a:xfrm>
        </p:spPr>
        <p:txBody>
          <a:bodyPr>
            <a:normAutofit/>
          </a:bodyPr>
          <a:lstStyle/>
          <a:p>
            <a:r>
              <a:rPr lang="en-US" sz="2800" dirty="0"/>
              <a:t>70% attributable to Pilot/Controller communications breakdown </a:t>
            </a:r>
          </a:p>
          <a:p>
            <a:endParaRPr lang="en-US" sz="2800" dirty="0"/>
          </a:p>
          <a:p>
            <a:pPr marL="36576" indent="0">
              <a:buNone/>
            </a:pPr>
            <a:endParaRPr lang="en-US" sz="2800" dirty="0"/>
          </a:p>
          <a:p>
            <a:endParaRPr lang="en-US" sz="2800" dirty="0"/>
          </a:p>
        </p:txBody>
      </p:sp>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257800" y="1200159"/>
            <a:ext cx="3376612" cy="2430463"/>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 y="4095759"/>
            <a:ext cx="8991600" cy="430887"/>
          </a:xfrm>
          <a:prstGeom prst="rect">
            <a:avLst/>
          </a:prstGeom>
          <a:noFill/>
        </p:spPr>
        <p:txBody>
          <a:bodyPr wrap="square" rtlCol="0">
            <a:spAutoFit/>
          </a:bodyPr>
          <a:lstStyle/>
          <a:p>
            <a:r>
              <a:rPr lang="en-US" sz="2200" dirty="0">
                <a:solidFill>
                  <a:prstClr val="black"/>
                </a:solidFill>
              </a:rPr>
              <a:t>How have you experienced a Pilot / Controller communication breakdown?</a:t>
            </a:r>
          </a:p>
        </p:txBody>
      </p:sp>
    </p:spTree>
    <p:extLst>
      <p:ext uri="{BB962C8B-B14F-4D97-AF65-F5344CB8AC3E}">
        <p14:creationId xmlns:p14="http://schemas.microsoft.com/office/powerpoint/2010/main" val="455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1406" y="-95250"/>
            <a:ext cx="7467600" cy="857250"/>
          </a:xfrm>
        </p:spPr>
        <p:txBody>
          <a:bodyPr/>
          <a:lstStyle/>
          <a:p>
            <a:r>
              <a:rPr lang="en-US" dirty="0">
                <a:solidFill>
                  <a:schemeClr val="bg1"/>
                </a:solidFill>
              </a:rPr>
              <a:t>Where?</a:t>
            </a:r>
          </a:p>
        </p:txBody>
      </p:sp>
      <p:sp>
        <p:nvSpPr>
          <p:cNvPr id="3" name="Content Placeholder 2"/>
          <p:cNvSpPr>
            <a:spLocks noGrp="1"/>
          </p:cNvSpPr>
          <p:nvPr>
            <p:ph sz="half" idx="4294967295"/>
          </p:nvPr>
        </p:nvSpPr>
        <p:spPr>
          <a:xfrm>
            <a:off x="609600" y="1047759"/>
            <a:ext cx="3657600" cy="3394075"/>
          </a:xfrm>
        </p:spPr>
        <p:txBody>
          <a:bodyPr>
            <a:normAutofit/>
          </a:bodyPr>
          <a:lstStyle/>
          <a:p>
            <a:r>
              <a:rPr lang="en-US" sz="2800" dirty="0"/>
              <a:t>50% take place below 8,000 feet</a:t>
            </a:r>
          </a:p>
          <a:p>
            <a:pPr marL="0" indent="0">
              <a:buNone/>
            </a:pPr>
            <a:endParaRPr lang="en-US" sz="2800" dirty="0"/>
          </a:p>
          <a:p>
            <a:r>
              <a:rPr lang="en-US" sz="2800" dirty="0"/>
              <a:t>Typically on a SID or STAR</a:t>
            </a:r>
          </a:p>
        </p:txBody>
      </p:sp>
      <p:pic>
        <p:nvPicPr>
          <p:cNvPr id="2050" name="Picture 2" descr="C:\Users\enw\AppData\Local\Microsoft\Windows\Temporary Internet Files\Content.IE5\M8Q7K1FN\MC900082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7" y="1276359"/>
            <a:ext cx="3954663" cy="238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solidFill>
                  <a:schemeClr val="tx1"/>
                </a:solidFill>
              </a:rPr>
              <a:t>2014 Recurrent</a:t>
            </a:r>
          </a:p>
        </p:txBody>
      </p:sp>
      <p:sp>
        <p:nvSpPr>
          <p:cNvPr id="4" name="Title 5"/>
          <p:cNvSpPr>
            <a:spLocks noGrp="1"/>
          </p:cNvSpPr>
          <p:nvPr>
            <p:ph type="ctrTitle"/>
          </p:nvPr>
        </p:nvSpPr>
        <p:spPr/>
        <p:txBody>
          <a:bodyPr/>
          <a:lstStyle/>
          <a:p>
            <a:pPr eaLnBrk="1" hangingPunct="1"/>
            <a:r>
              <a:rPr lang="en-US" cap="none" dirty="0">
                <a:latin typeface="Arial" charset="0"/>
                <a:ea typeface="ＭＳ Ｐゴシック" charset="-128"/>
                <a:cs typeface="Arial" charset="0"/>
              </a:rPr>
              <a:t>NAVIGATION DEVIATIONS</a:t>
            </a:r>
          </a:p>
        </p:txBody>
      </p:sp>
      <p:sp>
        <p:nvSpPr>
          <p:cNvPr id="5" name="Rectangle 4">
            <a:extLst>
              <a:ext uri="{FF2B5EF4-FFF2-40B4-BE49-F238E27FC236}">
                <a16:creationId xmlns:a16="http://schemas.microsoft.com/office/drawing/2014/main" id="{97426FD1-BE28-4694-BA83-AF91F4F53456}"/>
              </a:ext>
            </a:extLst>
          </p:cNvPr>
          <p:cNvSpPr/>
          <p:nvPr/>
        </p:nvSpPr>
        <p:spPr>
          <a:xfrm>
            <a:off x="7391400" y="4705350"/>
            <a:ext cx="17526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78318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95250"/>
            <a:ext cx="7467600" cy="857250"/>
          </a:xfrm>
        </p:spPr>
        <p:txBody>
          <a:bodyPr>
            <a:normAutofit/>
          </a:bodyPr>
          <a:lstStyle/>
          <a:p>
            <a:r>
              <a:rPr lang="en-US" dirty="0">
                <a:solidFill>
                  <a:schemeClr val="bg1"/>
                </a:solidFill>
              </a:rPr>
              <a:t>Operational and Human Factors</a:t>
            </a:r>
          </a:p>
        </p:txBody>
      </p:sp>
      <p:sp>
        <p:nvSpPr>
          <p:cNvPr id="3" name="Content Placeholder 2"/>
          <p:cNvSpPr>
            <a:spLocks noGrp="1"/>
          </p:cNvSpPr>
          <p:nvPr>
            <p:ph sz="half" idx="4294967295"/>
          </p:nvPr>
        </p:nvSpPr>
        <p:spPr>
          <a:xfrm>
            <a:off x="381000" y="819150"/>
            <a:ext cx="8305800" cy="1219200"/>
          </a:xfrm>
        </p:spPr>
        <p:txBody>
          <a:bodyPr/>
          <a:lstStyle/>
          <a:p>
            <a:pPr marL="0" indent="0">
              <a:buNone/>
            </a:pPr>
            <a:r>
              <a:rPr lang="en-US" dirty="0"/>
              <a:t>Altitude deviations are the result of a breakdown in at least one of the following:</a:t>
            </a:r>
          </a:p>
        </p:txBody>
      </p:sp>
      <p:sp>
        <p:nvSpPr>
          <p:cNvPr id="4" name="Content Placeholder 3"/>
          <p:cNvSpPr>
            <a:spLocks noGrp="1"/>
          </p:cNvSpPr>
          <p:nvPr>
            <p:ph sz="half" idx="4294967295"/>
          </p:nvPr>
        </p:nvSpPr>
        <p:spPr>
          <a:xfrm>
            <a:off x="4343400" y="2190759"/>
            <a:ext cx="4343400" cy="3394075"/>
          </a:xfrm>
        </p:spPr>
        <p:txBody>
          <a:bodyPr>
            <a:normAutofit/>
          </a:bodyPr>
          <a:lstStyle/>
          <a:p>
            <a:pPr marL="571500" indent="-571500">
              <a:buFont typeface="Wingdings" panose="05000000000000000000" pitchFamily="2" charset="2"/>
              <a:buChar char="Ø"/>
            </a:pPr>
            <a:r>
              <a:rPr lang="en-US" sz="2400" dirty="0"/>
              <a:t>Pilot/Aircraft interface</a:t>
            </a:r>
          </a:p>
          <a:p>
            <a:pPr marL="571500" indent="-571500">
              <a:buFont typeface="Wingdings" panose="05000000000000000000" pitchFamily="2" charset="2"/>
              <a:buChar char="Ø"/>
            </a:pPr>
            <a:r>
              <a:rPr lang="en-US" sz="2400" dirty="0"/>
              <a:t>Pilot/Controller interface</a:t>
            </a:r>
          </a:p>
          <a:p>
            <a:pPr marL="571500" indent="-571500">
              <a:buFont typeface="Wingdings" panose="05000000000000000000" pitchFamily="2" charset="2"/>
              <a:buChar char="Ø"/>
            </a:pPr>
            <a:r>
              <a:rPr lang="en-US" sz="2400" dirty="0"/>
              <a:t>PF/PM interface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9" y="2038352"/>
            <a:ext cx="2143125" cy="214312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9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5250"/>
            <a:ext cx="7467600" cy="857250"/>
          </a:xfrm>
        </p:spPr>
        <p:txBody>
          <a:bodyPr/>
          <a:lstStyle/>
          <a:p>
            <a:r>
              <a:rPr lang="en-US" dirty="0">
                <a:solidFill>
                  <a:schemeClr val="bg1"/>
                </a:solidFill>
              </a:rPr>
              <a:t>Pilot/Aircraft Interface</a:t>
            </a:r>
          </a:p>
        </p:txBody>
      </p:sp>
      <p:sp>
        <p:nvSpPr>
          <p:cNvPr id="6" name="Content Placeholder 5"/>
          <p:cNvSpPr>
            <a:spLocks noGrp="1"/>
          </p:cNvSpPr>
          <p:nvPr>
            <p:ph sz="half" idx="4294967295"/>
          </p:nvPr>
        </p:nvSpPr>
        <p:spPr>
          <a:xfrm>
            <a:off x="5334000" y="895359"/>
            <a:ext cx="3657600" cy="3394075"/>
          </a:xfrm>
        </p:spPr>
        <p:txBody>
          <a:bodyPr/>
          <a:lstStyle/>
          <a:p>
            <a:pPr marL="0" indent="0" algn="ctr">
              <a:buNone/>
            </a:pPr>
            <a:r>
              <a:rPr lang="en-US" dirty="0"/>
              <a:t>1. Altimeter setting</a:t>
            </a:r>
          </a:p>
        </p:txBody>
      </p:sp>
      <p:sp>
        <p:nvSpPr>
          <p:cNvPr id="7" name="Content Placeholder 6"/>
          <p:cNvSpPr>
            <a:spLocks noGrp="1"/>
          </p:cNvSpPr>
          <p:nvPr>
            <p:ph sz="half" idx="4294967295"/>
          </p:nvPr>
        </p:nvSpPr>
        <p:spPr>
          <a:xfrm>
            <a:off x="533400" y="742959"/>
            <a:ext cx="4724400" cy="3394075"/>
          </a:xfrm>
        </p:spPr>
        <p:txBody>
          <a:bodyPr>
            <a:noAutofit/>
          </a:bodyPr>
          <a:lstStyle/>
          <a:p>
            <a:pPr marL="631825">
              <a:buFont typeface="Wingdings" panose="05000000000000000000" pitchFamily="2" charset="2"/>
              <a:buChar char="Ø"/>
            </a:pPr>
            <a:r>
              <a:rPr lang="en-US" sz="2400" dirty="0">
                <a:solidFill>
                  <a:schemeClr val="tx2"/>
                </a:solidFill>
              </a:rPr>
              <a:t>Not setting or improperly setting the altimeter prior to departure</a:t>
            </a:r>
          </a:p>
          <a:p>
            <a:pPr marL="631825">
              <a:buNone/>
            </a:pPr>
            <a:endParaRPr lang="en-US" sz="2400" dirty="0">
              <a:solidFill>
                <a:schemeClr val="tx2"/>
              </a:solidFill>
            </a:endParaRPr>
          </a:p>
          <a:p>
            <a:pPr marL="631825">
              <a:buFont typeface="Wingdings" panose="05000000000000000000" pitchFamily="2" charset="2"/>
              <a:buChar char="Ø"/>
            </a:pPr>
            <a:r>
              <a:rPr lang="en-US" sz="2400" dirty="0">
                <a:solidFill>
                  <a:schemeClr val="tx2"/>
                </a:solidFill>
              </a:rPr>
              <a:t>Poor altimeter management at the: </a:t>
            </a:r>
          </a:p>
          <a:p>
            <a:pPr marL="1089025" lvl="1" indent="-342900">
              <a:buFont typeface="Wingdings" panose="05000000000000000000" pitchFamily="2" charset="2"/>
              <a:buChar char="§"/>
            </a:pPr>
            <a:r>
              <a:rPr lang="en-US" sz="2000" dirty="0">
                <a:solidFill>
                  <a:schemeClr val="tx2"/>
                </a:solidFill>
              </a:rPr>
              <a:t>Transition Altitude</a:t>
            </a:r>
          </a:p>
          <a:p>
            <a:pPr marL="1089025" lvl="1" indent="-342900">
              <a:buFont typeface="Wingdings" panose="05000000000000000000" pitchFamily="2" charset="2"/>
              <a:buChar char="§"/>
            </a:pPr>
            <a:r>
              <a:rPr lang="en-US" sz="2000" dirty="0">
                <a:solidFill>
                  <a:schemeClr val="tx2"/>
                </a:solidFill>
              </a:rPr>
              <a:t>Transition Level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180975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4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5250"/>
            <a:ext cx="7467600" cy="857250"/>
          </a:xfrm>
        </p:spPr>
        <p:txBody>
          <a:bodyPr/>
          <a:lstStyle/>
          <a:p>
            <a:r>
              <a:rPr lang="en-US" dirty="0">
                <a:solidFill>
                  <a:schemeClr val="bg1"/>
                </a:solidFill>
              </a:rPr>
              <a:t>Pilot/Aircraft Interface</a:t>
            </a:r>
          </a:p>
        </p:txBody>
      </p:sp>
      <p:sp>
        <p:nvSpPr>
          <p:cNvPr id="3" name="Content Placeholder 2"/>
          <p:cNvSpPr>
            <a:spLocks noGrp="1"/>
          </p:cNvSpPr>
          <p:nvPr>
            <p:ph sz="half" idx="4294967295"/>
          </p:nvPr>
        </p:nvSpPr>
        <p:spPr>
          <a:xfrm>
            <a:off x="5334000" y="895359"/>
            <a:ext cx="3657600" cy="3394075"/>
          </a:xfrm>
        </p:spPr>
        <p:txBody>
          <a:bodyPr/>
          <a:lstStyle/>
          <a:p>
            <a:pPr marL="0" indent="0" algn="ctr">
              <a:buNone/>
            </a:pPr>
            <a:r>
              <a:rPr lang="en-US" dirty="0"/>
              <a:t>2. Automation</a:t>
            </a:r>
          </a:p>
        </p:txBody>
      </p:sp>
      <p:sp>
        <p:nvSpPr>
          <p:cNvPr id="4" name="Content Placeholder 3"/>
          <p:cNvSpPr>
            <a:spLocks noGrp="1"/>
          </p:cNvSpPr>
          <p:nvPr>
            <p:ph sz="half" idx="4294967295"/>
          </p:nvPr>
        </p:nvSpPr>
        <p:spPr>
          <a:xfrm>
            <a:off x="914400" y="1047759"/>
            <a:ext cx="4114800" cy="3394075"/>
          </a:xfrm>
        </p:spPr>
        <p:txBody>
          <a:bodyPr>
            <a:normAutofit/>
          </a:bodyPr>
          <a:lstStyle/>
          <a:p>
            <a:pPr>
              <a:buFont typeface="Wingdings" panose="05000000000000000000" pitchFamily="2" charset="2"/>
              <a:buChar char="Ø"/>
            </a:pPr>
            <a:r>
              <a:rPr lang="en-US" sz="2800" dirty="0">
                <a:solidFill>
                  <a:schemeClr val="tx2"/>
                </a:solidFill>
              </a:rPr>
              <a:t>Improper programming of the FMS</a:t>
            </a:r>
          </a:p>
          <a:p>
            <a:pPr>
              <a:buFont typeface="Wingdings" panose="05000000000000000000" pitchFamily="2" charset="2"/>
              <a:buChar char="Ø"/>
            </a:pPr>
            <a:r>
              <a:rPr lang="en-US" sz="2800" dirty="0">
                <a:solidFill>
                  <a:schemeClr val="tx2"/>
                </a:solidFill>
              </a:rPr>
              <a:t>Failure to monitor the aircraft’s path</a:t>
            </a:r>
          </a:p>
          <a:p>
            <a:pPr>
              <a:buFont typeface="Wingdings" panose="05000000000000000000" pitchFamily="2" charset="2"/>
              <a:buChar char="Ø"/>
            </a:pPr>
            <a:r>
              <a:rPr lang="en-US" sz="2800" dirty="0">
                <a:solidFill>
                  <a:schemeClr val="tx2"/>
                </a:solidFill>
              </a:rPr>
              <a:t>Getting behind in programming changes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09759"/>
            <a:ext cx="2283110" cy="135731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95250"/>
            <a:ext cx="7467600" cy="857250"/>
          </a:xfrm>
        </p:spPr>
        <p:txBody>
          <a:bodyPr/>
          <a:lstStyle/>
          <a:p>
            <a:r>
              <a:rPr lang="en-US" dirty="0">
                <a:solidFill>
                  <a:schemeClr val="bg1"/>
                </a:solidFill>
              </a:rPr>
              <a:t>Pilot/Controller Interface</a:t>
            </a:r>
          </a:p>
        </p:txBody>
      </p:sp>
      <p:sp>
        <p:nvSpPr>
          <p:cNvPr id="3" name="Content Placeholder 2"/>
          <p:cNvSpPr>
            <a:spLocks noGrp="1"/>
          </p:cNvSpPr>
          <p:nvPr>
            <p:ph sz="half" idx="4294967295"/>
          </p:nvPr>
        </p:nvSpPr>
        <p:spPr>
          <a:xfrm>
            <a:off x="533400" y="895359"/>
            <a:ext cx="4114800" cy="3394075"/>
          </a:xfrm>
        </p:spPr>
        <p:txBody>
          <a:bodyPr/>
          <a:lstStyle/>
          <a:p>
            <a:pPr marL="0" indent="0">
              <a:buNone/>
            </a:pPr>
            <a:r>
              <a:rPr lang="en-US" dirty="0"/>
              <a:t>1. Clearance confusion</a:t>
            </a:r>
          </a:p>
        </p:txBody>
      </p:sp>
      <p:sp>
        <p:nvSpPr>
          <p:cNvPr id="4" name="Content Placeholder 3"/>
          <p:cNvSpPr>
            <a:spLocks noGrp="1"/>
          </p:cNvSpPr>
          <p:nvPr>
            <p:ph sz="half" idx="4294967295"/>
          </p:nvPr>
        </p:nvSpPr>
        <p:spPr>
          <a:xfrm>
            <a:off x="4876800" y="971559"/>
            <a:ext cx="4114800" cy="3394075"/>
          </a:xfrm>
        </p:spPr>
        <p:txBody>
          <a:bodyPr>
            <a:normAutofit/>
          </a:bodyPr>
          <a:lstStyle/>
          <a:p>
            <a:pPr>
              <a:buFont typeface="Wingdings" panose="05000000000000000000" pitchFamily="2" charset="2"/>
              <a:buChar char="Ø"/>
            </a:pPr>
            <a:r>
              <a:rPr lang="en-US" sz="2800" dirty="0">
                <a:solidFill>
                  <a:schemeClr val="tx2"/>
                </a:solidFill>
              </a:rPr>
              <a:t>Read back/Hear back errors</a:t>
            </a:r>
          </a:p>
          <a:p>
            <a:pPr lvl="1">
              <a:buFont typeface="Wingdings" panose="05000000000000000000" pitchFamily="2" charset="2"/>
              <a:buChar char="§"/>
            </a:pPr>
            <a:r>
              <a:rPr lang="en-US" sz="2400" dirty="0">
                <a:solidFill>
                  <a:schemeClr val="tx2"/>
                </a:solidFill>
              </a:rPr>
              <a:t>Applies equally to pilots and controllers</a:t>
            </a:r>
          </a:p>
          <a:p>
            <a:pPr>
              <a:buFont typeface="Wingdings" panose="05000000000000000000" pitchFamily="2" charset="2"/>
              <a:buChar char="Ø"/>
            </a:pPr>
            <a:r>
              <a:rPr lang="en-US" sz="2800" dirty="0">
                <a:solidFill>
                  <a:schemeClr val="tx2"/>
                </a:solidFill>
              </a:rPr>
              <a:t>Blocked transmissions</a:t>
            </a:r>
          </a:p>
          <a:p>
            <a:pPr>
              <a:buFont typeface="Wingdings" panose="05000000000000000000" pitchFamily="2" charset="2"/>
              <a:buChar char="Ø"/>
            </a:pPr>
            <a:r>
              <a:rPr lang="en-US" sz="2800" dirty="0">
                <a:solidFill>
                  <a:schemeClr val="tx2"/>
                </a:solidFill>
              </a:rPr>
              <a:t>Call sign confusion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09750"/>
            <a:ext cx="2476500" cy="18478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96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5250"/>
            <a:ext cx="7467600" cy="857250"/>
          </a:xfrm>
        </p:spPr>
        <p:txBody>
          <a:bodyPr/>
          <a:lstStyle/>
          <a:p>
            <a:r>
              <a:rPr lang="en-US" dirty="0">
                <a:solidFill>
                  <a:schemeClr val="bg1"/>
                </a:solidFill>
              </a:rPr>
              <a:t>Pilot/Controller Interface</a:t>
            </a:r>
          </a:p>
        </p:txBody>
      </p:sp>
      <p:sp>
        <p:nvSpPr>
          <p:cNvPr id="3" name="Content Placeholder 2"/>
          <p:cNvSpPr>
            <a:spLocks noGrp="1"/>
          </p:cNvSpPr>
          <p:nvPr>
            <p:ph sz="half" idx="4294967295"/>
          </p:nvPr>
        </p:nvSpPr>
        <p:spPr>
          <a:xfrm>
            <a:off x="304800" y="1136658"/>
            <a:ext cx="4191000" cy="3394075"/>
          </a:xfrm>
        </p:spPr>
        <p:txBody>
          <a:bodyPr/>
          <a:lstStyle/>
          <a:p>
            <a:pPr marL="0" indent="0">
              <a:buNone/>
            </a:pPr>
            <a:r>
              <a:rPr lang="en-US" dirty="0"/>
              <a:t>2. Communication loop</a:t>
            </a:r>
          </a:p>
        </p:txBody>
      </p:sp>
      <p:sp>
        <p:nvSpPr>
          <p:cNvPr id="4" name="Content Placeholder 3"/>
          <p:cNvSpPr>
            <a:spLocks noGrp="1"/>
          </p:cNvSpPr>
          <p:nvPr>
            <p:ph sz="half" idx="4294967295"/>
          </p:nvPr>
        </p:nvSpPr>
        <p:spPr>
          <a:xfrm>
            <a:off x="4724400" y="1733550"/>
            <a:ext cx="4191000" cy="2133600"/>
          </a:xfrm>
        </p:spPr>
        <p:txBody>
          <a:bodyPr>
            <a:noAutofit/>
          </a:bodyPr>
          <a:lstStyle/>
          <a:p>
            <a:pPr>
              <a:buFont typeface="Wingdings" panose="05000000000000000000" pitchFamily="2" charset="2"/>
              <a:buChar char="Ø"/>
            </a:pPr>
            <a:r>
              <a:rPr lang="en-US" sz="2400" dirty="0">
                <a:solidFill>
                  <a:schemeClr val="tx2"/>
                </a:solidFill>
              </a:rPr>
              <a:t>Phraseology</a:t>
            </a:r>
          </a:p>
          <a:p>
            <a:pPr marL="457200" lvl="1" indent="0">
              <a:buNone/>
            </a:pPr>
            <a:r>
              <a:rPr lang="en-US" sz="2000" dirty="0">
                <a:solidFill>
                  <a:schemeClr val="tx2"/>
                </a:solidFill>
              </a:rPr>
              <a:t>e.g. Use full call sign</a:t>
            </a:r>
          </a:p>
          <a:p>
            <a:pPr marL="0" indent="0">
              <a:buNone/>
            </a:pPr>
            <a:endParaRPr lang="en-US" sz="2400" dirty="0">
              <a:solidFill>
                <a:schemeClr val="tx2"/>
              </a:solidFill>
            </a:endParaRPr>
          </a:p>
          <a:p>
            <a:pPr>
              <a:buFont typeface="Wingdings" panose="05000000000000000000" pitchFamily="2" charset="2"/>
              <a:buChar char="Ø"/>
            </a:pPr>
            <a:r>
              <a:rPr lang="en-US" sz="2400" dirty="0">
                <a:solidFill>
                  <a:schemeClr val="tx2"/>
                </a:solidFill>
              </a:rPr>
              <a:t>Failure to resolve ambiguity</a:t>
            </a:r>
          </a:p>
          <a:p>
            <a:pPr marL="0" indent="0">
              <a:buNone/>
            </a:pPr>
            <a:endParaRPr lang="en-US" sz="2400" dirty="0">
              <a:solidFill>
                <a:schemeClr val="tx2"/>
              </a:solidFill>
            </a:endParaRPr>
          </a:p>
          <a:p>
            <a:pPr>
              <a:buFont typeface="Wingdings" panose="05000000000000000000" pitchFamily="2" charset="2"/>
              <a:buChar char="Ø"/>
            </a:pPr>
            <a:r>
              <a:rPr lang="en-US" sz="2400" dirty="0">
                <a:solidFill>
                  <a:schemeClr val="tx2"/>
                </a:solidFill>
              </a:rPr>
              <a:t>Failure to ask for confirmation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8" y="1962152"/>
            <a:ext cx="2619375" cy="174307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97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10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5250"/>
            <a:ext cx="7467600" cy="857250"/>
          </a:xfrm>
        </p:spPr>
        <p:txBody>
          <a:bodyPr/>
          <a:lstStyle/>
          <a:p>
            <a:r>
              <a:rPr lang="en-US" dirty="0">
                <a:solidFill>
                  <a:schemeClr val="bg1"/>
                </a:solidFill>
              </a:rPr>
              <a:t>PF/PM Interface</a:t>
            </a:r>
          </a:p>
        </p:txBody>
      </p:sp>
      <p:sp>
        <p:nvSpPr>
          <p:cNvPr id="3" name="Content Placeholder 2"/>
          <p:cNvSpPr>
            <a:spLocks noGrp="1"/>
          </p:cNvSpPr>
          <p:nvPr>
            <p:ph sz="half" idx="4294967295"/>
          </p:nvPr>
        </p:nvSpPr>
        <p:spPr>
          <a:xfrm>
            <a:off x="685800" y="1047759"/>
            <a:ext cx="3657600" cy="3394075"/>
          </a:xfrm>
        </p:spPr>
        <p:txBody>
          <a:bodyPr/>
          <a:lstStyle/>
          <a:p>
            <a:pPr marL="0" indent="0">
              <a:buNone/>
            </a:pPr>
            <a:r>
              <a:rPr lang="en-US" dirty="0"/>
              <a:t>1. Task sharing</a:t>
            </a:r>
          </a:p>
        </p:txBody>
      </p:sp>
      <p:sp>
        <p:nvSpPr>
          <p:cNvPr id="4" name="Content Placeholder 3"/>
          <p:cNvSpPr>
            <a:spLocks noGrp="1"/>
          </p:cNvSpPr>
          <p:nvPr>
            <p:ph sz="half" idx="4294967295"/>
          </p:nvPr>
        </p:nvSpPr>
        <p:spPr>
          <a:xfrm>
            <a:off x="3657600" y="2038350"/>
            <a:ext cx="5410200" cy="1524000"/>
          </a:xfrm>
        </p:spPr>
        <p:txBody>
          <a:bodyPr>
            <a:normAutofit fontScale="85000" lnSpcReduction="20000"/>
          </a:bodyPr>
          <a:lstStyle/>
          <a:p>
            <a:pPr>
              <a:buFont typeface="Wingdings" panose="05000000000000000000" pitchFamily="2" charset="2"/>
              <a:buChar char="Ø"/>
            </a:pPr>
            <a:r>
              <a:rPr lang="en-US" sz="2800" dirty="0">
                <a:solidFill>
                  <a:schemeClr val="tx2"/>
                </a:solidFill>
              </a:rPr>
              <a:t>Overloaded crewmember</a:t>
            </a:r>
          </a:p>
          <a:p>
            <a:pPr marL="0" indent="0">
              <a:buNone/>
            </a:pPr>
            <a:endParaRPr lang="en-US" sz="2800" dirty="0">
              <a:solidFill>
                <a:schemeClr val="tx2"/>
              </a:solidFill>
            </a:endParaRPr>
          </a:p>
          <a:p>
            <a:pPr>
              <a:buFont typeface="Wingdings" panose="05000000000000000000" pitchFamily="2" charset="2"/>
              <a:buChar char="Ø"/>
            </a:pPr>
            <a:r>
              <a:rPr lang="en-US" sz="2800" dirty="0">
                <a:solidFill>
                  <a:schemeClr val="tx2"/>
                </a:solidFill>
              </a:rPr>
              <a:t>Tasks completed by “wrong” (as per SOPs) crewmember</a:t>
            </a:r>
          </a:p>
        </p:txBody>
      </p:sp>
    </p:spTree>
    <p:extLst>
      <p:ext uri="{BB962C8B-B14F-4D97-AF65-F5344CB8AC3E}">
        <p14:creationId xmlns:p14="http://schemas.microsoft.com/office/powerpoint/2010/main" val="144197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95250"/>
            <a:ext cx="7467600" cy="857250"/>
          </a:xfrm>
        </p:spPr>
        <p:txBody>
          <a:bodyPr/>
          <a:lstStyle/>
          <a:p>
            <a:r>
              <a:rPr lang="en-US" dirty="0">
                <a:solidFill>
                  <a:schemeClr val="bg1"/>
                </a:solidFill>
              </a:rPr>
              <a:t>PF/PM Interface</a:t>
            </a:r>
          </a:p>
        </p:txBody>
      </p:sp>
      <p:sp>
        <p:nvSpPr>
          <p:cNvPr id="3" name="Content Placeholder 2"/>
          <p:cNvSpPr>
            <a:spLocks noGrp="1"/>
          </p:cNvSpPr>
          <p:nvPr>
            <p:ph sz="half" idx="4294967295"/>
          </p:nvPr>
        </p:nvSpPr>
        <p:spPr>
          <a:xfrm>
            <a:off x="381000" y="971559"/>
            <a:ext cx="3657600" cy="3394075"/>
          </a:xfrm>
        </p:spPr>
        <p:txBody>
          <a:bodyPr/>
          <a:lstStyle/>
          <a:p>
            <a:pPr marL="0" indent="0">
              <a:buNone/>
            </a:pPr>
            <a:r>
              <a:rPr lang="en-US" dirty="0"/>
              <a:t>2. Crew interaction</a:t>
            </a:r>
          </a:p>
        </p:txBody>
      </p:sp>
      <p:sp>
        <p:nvSpPr>
          <p:cNvPr id="4" name="Content Placeholder 3"/>
          <p:cNvSpPr>
            <a:spLocks noGrp="1"/>
          </p:cNvSpPr>
          <p:nvPr>
            <p:ph sz="half" idx="4294967295"/>
          </p:nvPr>
        </p:nvSpPr>
        <p:spPr>
          <a:xfrm>
            <a:off x="4038600" y="971559"/>
            <a:ext cx="4953000" cy="3394075"/>
          </a:xfrm>
        </p:spPr>
        <p:txBody>
          <a:bodyPr>
            <a:normAutofit/>
          </a:bodyPr>
          <a:lstStyle/>
          <a:p>
            <a:pPr>
              <a:buFont typeface="Wingdings" panose="05000000000000000000" pitchFamily="2" charset="2"/>
              <a:buChar char="Ø"/>
            </a:pPr>
            <a:r>
              <a:rPr lang="en-US" sz="2800" dirty="0">
                <a:solidFill>
                  <a:schemeClr val="tx2"/>
                </a:solidFill>
              </a:rPr>
              <a:t>Missed call outs</a:t>
            </a:r>
          </a:p>
          <a:p>
            <a:pPr>
              <a:buFont typeface="Wingdings" panose="05000000000000000000" pitchFamily="2" charset="2"/>
              <a:buChar char="Ø"/>
            </a:pPr>
            <a:r>
              <a:rPr lang="en-US" sz="2800" dirty="0">
                <a:solidFill>
                  <a:schemeClr val="tx2"/>
                </a:solidFill>
              </a:rPr>
              <a:t>Failure to cross check</a:t>
            </a:r>
          </a:p>
          <a:p>
            <a:pPr>
              <a:buFont typeface="Wingdings" panose="05000000000000000000" pitchFamily="2" charset="2"/>
              <a:buChar char="Ø"/>
            </a:pPr>
            <a:r>
              <a:rPr lang="en-US" sz="2800" dirty="0">
                <a:solidFill>
                  <a:schemeClr val="tx2"/>
                </a:solidFill>
              </a:rPr>
              <a:t>Failure to provide support to an overloaded crewmember</a:t>
            </a:r>
          </a:p>
          <a:p>
            <a:pPr>
              <a:buFont typeface="Wingdings" panose="05000000000000000000" pitchFamily="2" charset="2"/>
              <a:buChar char="Ø"/>
            </a:pPr>
            <a:r>
              <a:rPr lang="en-US" sz="2800" dirty="0">
                <a:solidFill>
                  <a:schemeClr val="tx2"/>
                </a:solidFill>
              </a:rPr>
              <a:t>Failure of SOP </a:t>
            </a:r>
            <a:r>
              <a:rPr lang="en-US" sz="2800" i="1" dirty="0">
                <a:solidFill>
                  <a:schemeClr val="tx2"/>
                </a:solidFill>
              </a:rPr>
              <a:t>required</a:t>
            </a:r>
            <a:r>
              <a:rPr lang="en-US" sz="2800" dirty="0">
                <a:solidFill>
                  <a:schemeClr val="tx2"/>
                </a:solidFill>
              </a:rPr>
              <a:t> pointing during altitude awareness procedure</a:t>
            </a:r>
          </a:p>
          <a:p>
            <a:pPr marL="0" indent="0">
              <a:buNone/>
            </a:pPr>
            <a:endParaRPr lang="en-US" sz="2800" dirty="0">
              <a:solidFill>
                <a:schemeClr val="tx2"/>
              </a:solidFill>
            </a:endParaRPr>
          </a:p>
        </p:txBody>
      </p:sp>
    </p:spTree>
    <p:extLst>
      <p:ext uri="{BB962C8B-B14F-4D97-AF65-F5344CB8AC3E}">
        <p14:creationId xmlns:p14="http://schemas.microsoft.com/office/powerpoint/2010/main" val="9956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5250"/>
            <a:ext cx="8229600" cy="857250"/>
          </a:xfrm>
        </p:spPr>
        <p:txBody>
          <a:bodyPr/>
          <a:lstStyle/>
          <a:p>
            <a:r>
              <a:rPr lang="en-US" dirty="0">
                <a:solidFill>
                  <a:schemeClr val="bg1"/>
                </a:solidFill>
              </a:rPr>
              <a:t>ATC Causal Factors</a:t>
            </a:r>
          </a:p>
        </p:txBody>
      </p:sp>
      <p:sp>
        <p:nvSpPr>
          <p:cNvPr id="9" name="TextBox 8"/>
          <p:cNvSpPr txBox="1"/>
          <p:nvPr/>
        </p:nvSpPr>
        <p:spPr>
          <a:xfrm>
            <a:off x="5943600" y="4743450"/>
            <a:ext cx="3048000" cy="261610"/>
          </a:xfrm>
          <a:prstGeom prst="rect">
            <a:avLst/>
          </a:prstGeom>
          <a:noFill/>
        </p:spPr>
        <p:txBody>
          <a:bodyPr wrap="square" rtlCol="0">
            <a:spAutoFit/>
          </a:bodyPr>
          <a:lstStyle/>
          <a:p>
            <a:pPr algn="r"/>
            <a:r>
              <a:rPr lang="en-US" sz="1100" dirty="0">
                <a:solidFill>
                  <a:prstClr val="black"/>
                </a:solidFill>
              </a:rPr>
              <a:t>Source: UK CAA/</a:t>
            </a:r>
            <a:r>
              <a:rPr lang="en-US" sz="1100" dirty="0" err="1">
                <a:solidFill>
                  <a:prstClr val="black"/>
                </a:solidFill>
              </a:rPr>
              <a:t>Eurocontrol</a:t>
            </a:r>
            <a:r>
              <a:rPr lang="en-US" sz="1100" dirty="0">
                <a:solidFill>
                  <a:prstClr val="black"/>
                </a:solidFill>
              </a:rPr>
              <a:t> 2004 Study</a:t>
            </a:r>
          </a:p>
        </p:txBody>
      </p:sp>
      <p:graphicFrame>
        <p:nvGraphicFramePr>
          <p:cNvPr id="3" name="Table 2"/>
          <p:cNvGraphicFramePr>
            <a:graphicFrameLocks noGrp="1"/>
          </p:cNvGraphicFramePr>
          <p:nvPr>
            <p:extLst>
              <p:ext uri="{D42A27DB-BD31-4B8C-83A1-F6EECF244321}">
                <p14:modId xmlns:p14="http://schemas.microsoft.com/office/powerpoint/2010/main" val="768161944"/>
              </p:ext>
            </p:extLst>
          </p:nvPr>
        </p:nvGraphicFramePr>
        <p:xfrm>
          <a:off x="914400" y="1047750"/>
          <a:ext cx="7467600" cy="38633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937260">
                <a:tc>
                  <a:txBody>
                    <a:bodyPr/>
                    <a:lstStyle/>
                    <a:p>
                      <a:pPr algn="ctr"/>
                      <a:r>
                        <a:rPr lang="en-US" sz="2800" dirty="0"/>
                        <a:t>Factor</a:t>
                      </a:r>
                    </a:p>
                  </a:txBody>
                  <a:tcPr/>
                </a:tc>
                <a:tc>
                  <a:txBody>
                    <a:bodyPr/>
                    <a:lstStyle/>
                    <a:p>
                      <a:r>
                        <a:rPr lang="en-US" sz="2800" dirty="0"/>
                        <a:t>% of Events</a:t>
                      </a:r>
                    </a:p>
                  </a:txBody>
                  <a:tcPr/>
                </a:tc>
                <a:extLst>
                  <a:ext uri="{0D108BD9-81ED-4DB2-BD59-A6C34878D82A}">
                    <a16:rowId xmlns:a16="http://schemas.microsoft.com/office/drawing/2014/main" val="10000"/>
                  </a:ext>
                </a:extLst>
              </a:tr>
              <a:tr h="518160">
                <a:tc>
                  <a:txBody>
                    <a:bodyPr/>
                    <a:lstStyle/>
                    <a:p>
                      <a:r>
                        <a:rPr lang="en-US" sz="2800" dirty="0"/>
                        <a:t>Late or revised clearance</a:t>
                      </a:r>
                    </a:p>
                  </a:txBody>
                  <a:tcPr/>
                </a:tc>
                <a:tc>
                  <a:txBody>
                    <a:bodyPr/>
                    <a:lstStyle/>
                    <a:p>
                      <a:r>
                        <a:rPr lang="en-US" sz="2800" dirty="0"/>
                        <a:t>50%</a:t>
                      </a:r>
                    </a:p>
                  </a:txBody>
                  <a:tcPr/>
                </a:tc>
                <a:extLst>
                  <a:ext uri="{0D108BD9-81ED-4DB2-BD59-A6C34878D82A}">
                    <a16:rowId xmlns:a16="http://schemas.microsoft.com/office/drawing/2014/main" val="10001"/>
                  </a:ext>
                </a:extLst>
              </a:tr>
              <a:tr h="518160">
                <a:tc>
                  <a:txBody>
                    <a:bodyPr/>
                    <a:lstStyle/>
                    <a:p>
                      <a:r>
                        <a:rPr lang="en-US" sz="2800" dirty="0"/>
                        <a:t>Complex clearance</a:t>
                      </a:r>
                    </a:p>
                  </a:txBody>
                  <a:tcPr/>
                </a:tc>
                <a:tc>
                  <a:txBody>
                    <a:bodyPr/>
                    <a:lstStyle/>
                    <a:p>
                      <a:r>
                        <a:rPr lang="en-US" sz="2800" dirty="0"/>
                        <a:t>20%</a:t>
                      </a:r>
                    </a:p>
                  </a:txBody>
                  <a:tcPr/>
                </a:tc>
                <a:extLst>
                  <a:ext uri="{0D108BD9-81ED-4DB2-BD59-A6C34878D82A}">
                    <a16:rowId xmlns:a16="http://schemas.microsoft.com/office/drawing/2014/main" val="10002"/>
                  </a:ext>
                </a:extLst>
              </a:tr>
              <a:tr h="518160">
                <a:tc>
                  <a:txBody>
                    <a:bodyPr/>
                    <a:lstStyle/>
                    <a:p>
                      <a:r>
                        <a:rPr lang="en-US" sz="2800" dirty="0"/>
                        <a:t>Vectoring on/off DP/STAR</a:t>
                      </a:r>
                    </a:p>
                  </a:txBody>
                  <a:tcPr/>
                </a:tc>
                <a:tc>
                  <a:txBody>
                    <a:bodyPr/>
                    <a:lstStyle/>
                    <a:p>
                      <a:r>
                        <a:rPr lang="en-US" sz="2800" dirty="0"/>
                        <a:t>15%</a:t>
                      </a:r>
                    </a:p>
                  </a:txBody>
                  <a:tcPr/>
                </a:tc>
                <a:extLst>
                  <a:ext uri="{0D108BD9-81ED-4DB2-BD59-A6C34878D82A}">
                    <a16:rowId xmlns:a16="http://schemas.microsoft.com/office/drawing/2014/main" val="10003"/>
                  </a:ext>
                </a:extLst>
              </a:tr>
              <a:tr h="1371600">
                <a:tc>
                  <a:txBody>
                    <a:bodyPr/>
                    <a:lstStyle/>
                    <a:p>
                      <a:r>
                        <a:rPr lang="en-US" sz="2800" dirty="0"/>
                        <a:t>Poor coordination between ATC units</a:t>
                      </a:r>
                    </a:p>
                    <a:p>
                      <a:endParaRPr lang="en-US" sz="2800" dirty="0"/>
                    </a:p>
                  </a:txBody>
                  <a:tcPr/>
                </a:tc>
                <a:tc>
                  <a:txBody>
                    <a:bodyPr/>
                    <a:lstStyle/>
                    <a:p>
                      <a:r>
                        <a:rPr lang="en-US" sz="2800" dirty="0"/>
                        <a:t>10%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797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95250"/>
            <a:ext cx="7467600" cy="857250"/>
          </a:xfrm>
        </p:spPr>
        <p:txBody>
          <a:bodyPr/>
          <a:lstStyle/>
          <a:p>
            <a:r>
              <a:rPr lang="en-US" dirty="0">
                <a:solidFill>
                  <a:schemeClr val="bg1"/>
                </a:solidFill>
              </a:rPr>
              <a:t>Prevention Strategies</a:t>
            </a:r>
          </a:p>
        </p:txBody>
      </p:sp>
      <p:sp>
        <p:nvSpPr>
          <p:cNvPr id="3" name="Content Placeholder 2"/>
          <p:cNvSpPr>
            <a:spLocks noGrp="1"/>
          </p:cNvSpPr>
          <p:nvPr>
            <p:ph sz="half" idx="4294967295"/>
          </p:nvPr>
        </p:nvSpPr>
        <p:spPr>
          <a:xfrm>
            <a:off x="1828800" y="895350"/>
            <a:ext cx="5181600" cy="914400"/>
          </a:xfrm>
        </p:spPr>
        <p:txBody>
          <a:bodyPr/>
          <a:lstStyle/>
          <a:p>
            <a:pPr marL="0" indent="0" algn="ctr">
              <a:buNone/>
            </a:pPr>
            <a:r>
              <a:rPr lang="en-US" u="sng" dirty="0"/>
              <a:t>Strict adherence to SOPs</a:t>
            </a:r>
          </a:p>
        </p:txBody>
      </p:sp>
      <p:sp>
        <p:nvSpPr>
          <p:cNvPr id="4" name="Content Placeholder 3"/>
          <p:cNvSpPr>
            <a:spLocks noGrp="1"/>
          </p:cNvSpPr>
          <p:nvPr>
            <p:ph sz="half" idx="4294967295"/>
          </p:nvPr>
        </p:nvSpPr>
        <p:spPr>
          <a:xfrm>
            <a:off x="609600" y="1962150"/>
            <a:ext cx="8839200" cy="1676400"/>
          </a:xfrm>
        </p:spPr>
        <p:txBody>
          <a:bodyPr>
            <a:noAutofit/>
          </a:bodyPr>
          <a:lstStyle/>
          <a:p>
            <a:r>
              <a:rPr lang="en-US" sz="2800" dirty="0">
                <a:solidFill>
                  <a:schemeClr val="tx2"/>
                </a:solidFill>
              </a:rPr>
              <a:t>Respect the defined roles of the PF and PM</a:t>
            </a:r>
          </a:p>
          <a:p>
            <a:r>
              <a:rPr lang="en-US" sz="2800" dirty="0">
                <a:solidFill>
                  <a:schemeClr val="tx2"/>
                </a:solidFill>
              </a:rPr>
              <a:t>Adhere to the sterile cockpit rule</a:t>
            </a:r>
          </a:p>
          <a:p>
            <a:r>
              <a:rPr lang="en-US" sz="2800" dirty="0">
                <a:solidFill>
                  <a:schemeClr val="tx2"/>
                </a:solidFill>
              </a:rPr>
              <a:t>Thorough briefs</a:t>
            </a:r>
          </a:p>
          <a:p>
            <a:r>
              <a:rPr lang="en-US" sz="2800" dirty="0">
                <a:solidFill>
                  <a:schemeClr val="tx2"/>
                </a:solidFill>
              </a:rPr>
              <a:t>Identify threats</a:t>
            </a:r>
          </a:p>
          <a:p>
            <a:endParaRPr lang="en-US" sz="2800" dirty="0"/>
          </a:p>
        </p:txBody>
      </p:sp>
    </p:spTree>
    <p:extLst>
      <p:ext uri="{BB962C8B-B14F-4D97-AF65-F5344CB8AC3E}">
        <p14:creationId xmlns:p14="http://schemas.microsoft.com/office/powerpoint/2010/main" val="12776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95250"/>
            <a:ext cx="7467600" cy="857250"/>
          </a:xfrm>
        </p:spPr>
        <p:txBody>
          <a:bodyPr/>
          <a:lstStyle/>
          <a:p>
            <a:r>
              <a:rPr lang="en-US" dirty="0">
                <a:solidFill>
                  <a:schemeClr val="bg1"/>
                </a:solidFill>
              </a:rPr>
              <a:t>Prevention Strategies</a:t>
            </a:r>
          </a:p>
        </p:txBody>
      </p:sp>
      <p:sp>
        <p:nvSpPr>
          <p:cNvPr id="3" name="Content Placeholder 2"/>
          <p:cNvSpPr>
            <a:spLocks noGrp="1"/>
          </p:cNvSpPr>
          <p:nvPr>
            <p:ph sz="half" idx="4294967295"/>
          </p:nvPr>
        </p:nvSpPr>
        <p:spPr>
          <a:xfrm>
            <a:off x="2743200" y="742950"/>
            <a:ext cx="3657600" cy="762000"/>
          </a:xfrm>
        </p:spPr>
        <p:txBody>
          <a:bodyPr/>
          <a:lstStyle/>
          <a:p>
            <a:pPr marL="0" indent="0" algn="ctr">
              <a:buNone/>
            </a:pPr>
            <a:r>
              <a:rPr lang="en-US" u="sng" dirty="0"/>
              <a:t>Apply good CRM</a:t>
            </a:r>
          </a:p>
        </p:txBody>
      </p:sp>
      <p:sp>
        <p:nvSpPr>
          <p:cNvPr id="4" name="Content Placeholder 3"/>
          <p:cNvSpPr>
            <a:spLocks noGrp="1"/>
          </p:cNvSpPr>
          <p:nvPr>
            <p:ph sz="half" idx="4294967295"/>
          </p:nvPr>
        </p:nvSpPr>
        <p:spPr>
          <a:xfrm>
            <a:off x="609600" y="1657359"/>
            <a:ext cx="7620000" cy="2022475"/>
          </a:xfrm>
        </p:spPr>
        <p:txBody>
          <a:bodyPr>
            <a:noAutofit/>
          </a:bodyPr>
          <a:lstStyle/>
          <a:p>
            <a:r>
              <a:rPr lang="en-US" sz="2800" dirty="0">
                <a:solidFill>
                  <a:schemeClr val="tx2"/>
                </a:solidFill>
              </a:rPr>
              <a:t>Mutual cross check</a:t>
            </a:r>
          </a:p>
          <a:p>
            <a:r>
              <a:rPr lang="en-US" sz="2800" dirty="0">
                <a:solidFill>
                  <a:schemeClr val="tx2"/>
                </a:solidFill>
              </a:rPr>
              <a:t>Watch for task saturation in the other crew member</a:t>
            </a:r>
          </a:p>
          <a:p>
            <a:r>
              <a:rPr lang="en-US" sz="2800" dirty="0">
                <a:solidFill>
                  <a:schemeClr val="tx2"/>
                </a:solidFill>
              </a:rPr>
              <a:t>Verbalize actions when they diverge from SOPs</a:t>
            </a:r>
          </a:p>
        </p:txBody>
      </p:sp>
    </p:spTree>
    <p:extLst>
      <p:ext uri="{BB962C8B-B14F-4D97-AF65-F5344CB8AC3E}">
        <p14:creationId xmlns:p14="http://schemas.microsoft.com/office/powerpoint/2010/main" val="2613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black">
          <a:xfrm>
            <a:off x="304800" y="-1714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600" dirty="0">
                <a:solidFill>
                  <a:prstClr val="white"/>
                </a:solidFill>
              </a:rPr>
              <a:t>Section Overview</a:t>
            </a:r>
          </a:p>
        </p:txBody>
      </p:sp>
      <p:sp>
        <p:nvSpPr>
          <p:cNvPr id="4" name="Content Placeholder 2"/>
          <p:cNvSpPr txBox="1">
            <a:spLocks/>
          </p:cNvSpPr>
          <p:nvPr/>
        </p:nvSpPr>
        <p:spPr bwMode="auto">
          <a:xfrm>
            <a:off x="457200" y="82272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pitchFamily="-65" charset="-128"/>
                <a:cs typeface="ＭＳ Ｐゴシック" pitchFamily="-107"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defRPr/>
            </a:pPr>
            <a:r>
              <a:rPr lang="en-US" sz="2800" dirty="0">
                <a:solidFill>
                  <a:sysClr val="windowText" lastClr="000000"/>
                </a:solidFill>
              </a:rPr>
              <a:t>Navigation Deviation Trends</a:t>
            </a:r>
          </a:p>
          <a:p>
            <a:pPr>
              <a:lnSpc>
                <a:spcPct val="150000"/>
              </a:lnSpc>
              <a:buFont typeface="Wingdings" panose="05000000000000000000" pitchFamily="2" charset="2"/>
              <a:buChar char="Ø"/>
              <a:defRPr/>
            </a:pPr>
            <a:r>
              <a:rPr lang="en-US" sz="2800" dirty="0">
                <a:solidFill>
                  <a:sysClr val="windowText" lastClr="000000"/>
                </a:solidFill>
              </a:rPr>
              <a:t>Mitigation Techniques</a:t>
            </a:r>
          </a:p>
          <a:p>
            <a:pPr>
              <a:lnSpc>
                <a:spcPct val="150000"/>
              </a:lnSpc>
              <a:buFont typeface="Wingdings" panose="05000000000000000000" pitchFamily="2" charset="2"/>
              <a:buChar char="Ø"/>
              <a:defRPr/>
            </a:pPr>
            <a:r>
              <a:rPr lang="en-US" sz="2800" dirty="0">
                <a:solidFill>
                  <a:sysClr val="windowText" lastClr="000000"/>
                </a:solidFill>
              </a:rPr>
              <a:t>Pre-Departure Clearances (PDC’s)</a:t>
            </a:r>
            <a:endParaRPr lang="en-US" sz="1600" dirty="0">
              <a:solidFill>
                <a:sysClr val="windowText" lastClr="000000"/>
              </a:solidFill>
            </a:endParaRPr>
          </a:p>
          <a:p>
            <a:pPr>
              <a:lnSpc>
                <a:spcPct val="150000"/>
              </a:lnSpc>
              <a:buFont typeface="Wingdings" panose="05000000000000000000" pitchFamily="2" charset="2"/>
              <a:buChar char="Ø"/>
              <a:defRPr/>
            </a:pPr>
            <a:r>
              <a:rPr lang="en-US" sz="2800" dirty="0">
                <a:solidFill>
                  <a:sysClr val="windowText" lastClr="000000"/>
                </a:solidFill>
              </a:rPr>
              <a:t>FMS Programming</a:t>
            </a:r>
            <a:endParaRPr lang="en-US" sz="1600" dirty="0">
              <a:solidFill>
                <a:sysClr val="windowText" lastClr="000000"/>
              </a:solidFill>
            </a:endParaRPr>
          </a:p>
          <a:p>
            <a:pPr>
              <a:defRPr/>
            </a:pPr>
            <a:endParaRPr lang="en-US" dirty="0">
              <a:solidFill>
                <a:sysClr val="windowText" lastClr="000000"/>
              </a:solidFill>
            </a:endParaRPr>
          </a:p>
        </p:txBody>
      </p:sp>
      <p:sp>
        <p:nvSpPr>
          <p:cNvPr id="5" name="Rectangle 4">
            <a:extLst>
              <a:ext uri="{FF2B5EF4-FFF2-40B4-BE49-F238E27FC236}">
                <a16:creationId xmlns:a16="http://schemas.microsoft.com/office/drawing/2014/main" id="{7D9FCAA7-CB04-4747-A120-D45379161A4C}"/>
              </a:ext>
            </a:extLst>
          </p:cNvPr>
          <p:cNvSpPr/>
          <p:nvPr/>
        </p:nvSpPr>
        <p:spPr>
          <a:xfrm>
            <a:off x="7391400" y="4705350"/>
            <a:ext cx="17526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591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71450"/>
            <a:ext cx="7467600" cy="857250"/>
          </a:xfrm>
        </p:spPr>
        <p:txBody>
          <a:bodyPr/>
          <a:lstStyle/>
          <a:p>
            <a:r>
              <a:rPr lang="en-US" dirty="0">
                <a:solidFill>
                  <a:schemeClr val="bg1"/>
                </a:solidFill>
              </a:rPr>
              <a:t>Prevention Strategies</a:t>
            </a:r>
          </a:p>
        </p:txBody>
      </p:sp>
      <p:sp>
        <p:nvSpPr>
          <p:cNvPr id="3" name="Content Placeholder 2"/>
          <p:cNvSpPr>
            <a:spLocks noGrp="1"/>
          </p:cNvSpPr>
          <p:nvPr>
            <p:ph sz="half" idx="4294967295"/>
          </p:nvPr>
        </p:nvSpPr>
        <p:spPr>
          <a:xfrm>
            <a:off x="1524000" y="895350"/>
            <a:ext cx="6096000" cy="609600"/>
          </a:xfrm>
        </p:spPr>
        <p:txBody>
          <a:bodyPr>
            <a:normAutofit/>
          </a:bodyPr>
          <a:lstStyle/>
          <a:p>
            <a:pPr marL="0" indent="0" algn="ctr">
              <a:buNone/>
            </a:pPr>
            <a:r>
              <a:rPr lang="en-US" u="sng" dirty="0"/>
              <a:t>Pilot/Controller Communications</a:t>
            </a:r>
          </a:p>
        </p:txBody>
      </p:sp>
      <p:sp>
        <p:nvSpPr>
          <p:cNvPr id="4" name="Content Placeholder 3"/>
          <p:cNvSpPr>
            <a:spLocks noGrp="1"/>
          </p:cNvSpPr>
          <p:nvPr>
            <p:ph sz="half" idx="4294967295"/>
          </p:nvPr>
        </p:nvSpPr>
        <p:spPr>
          <a:xfrm>
            <a:off x="228600" y="1885959"/>
            <a:ext cx="8839200" cy="1946275"/>
          </a:xfrm>
        </p:spPr>
        <p:txBody>
          <a:bodyPr>
            <a:noAutofit/>
          </a:bodyPr>
          <a:lstStyle/>
          <a:p>
            <a:r>
              <a:rPr lang="en-US" sz="2800" dirty="0">
                <a:solidFill>
                  <a:schemeClr val="tx2"/>
                </a:solidFill>
              </a:rPr>
              <a:t>Both pilots should be listening to ATC, whenever possible</a:t>
            </a:r>
          </a:p>
          <a:p>
            <a:r>
              <a:rPr lang="en-US" sz="2800" dirty="0">
                <a:solidFill>
                  <a:schemeClr val="tx2"/>
                </a:solidFill>
              </a:rPr>
              <a:t>Use standard phraseology</a:t>
            </a:r>
          </a:p>
          <a:p>
            <a:r>
              <a:rPr lang="en-US" sz="2800" dirty="0">
                <a:solidFill>
                  <a:schemeClr val="tx2"/>
                </a:solidFill>
              </a:rPr>
              <a:t>Resolve ambiguities</a:t>
            </a:r>
          </a:p>
          <a:p>
            <a:r>
              <a:rPr lang="en-US" sz="2800" dirty="0">
                <a:solidFill>
                  <a:schemeClr val="tx2"/>
                </a:solidFill>
              </a:rPr>
              <a:t>Be cautious of “hearing expectancy”</a:t>
            </a:r>
          </a:p>
        </p:txBody>
      </p:sp>
    </p:spTree>
    <p:extLst>
      <p:ext uri="{BB962C8B-B14F-4D97-AF65-F5344CB8AC3E}">
        <p14:creationId xmlns:p14="http://schemas.microsoft.com/office/powerpoint/2010/main" val="393853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95250"/>
            <a:ext cx="7467600" cy="857250"/>
          </a:xfrm>
        </p:spPr>
        <p:txBody>
          <a:bodyPr/>
          <a:lstStyle/>
          <a:p>
            <a:r>
              <a:rPr lang="en-US" dirty="0">
                <a:solidFill>
                  <a:schemeClr val="bg1"/>
                </a:solidFill>
              </a:rPr>
              <a:t>Prevention Strategies</a:t>
            </a:r>
          </a:p>
        </p:txBody>
      </p:sp>
      <p:sp>
        <p:nvSpPr>
          <p:cNvPr id="8" name="Content Placeholder 7"/>
          <p:cNvSpPr>
            <a:spLocks noGrp="1"/>
          </p:cNvSpPr>
          <p:nvPr>
            <p:ph sz="half" idx="4294967295"/>
          </p:nvPr>
        </p:nvSpPr>
        <p:spPr>
          <a:xfrm>
            <a:off x="3581400" y="666750"/>
            <a:ext cx="1828800" cy="685800"/>
          </a:xfrm>
        </p:spPr>
        <p:txBody>
          <a:bodyPr>
            <a:normAutofit/>
          </a:bodyPr>
          <a:lstStyle/>
          <a:p>
            <a:pPr marL="0" indent="0" algn="ctr">
              <a:buNone/>
            </a:pPr>
            <a:r>
              <a:rPr lang="en-US" u="sng" dirty="0"/>
              <a:t>CAMI</a:t>
            </a:r>
          </a:p>
        </p:txBody>
      </p:sp>
      <p:sp>
        <p:nvSpPr>
          <p:cNvPr id="9" name="Content Placeholder 8"/>
          <p:cNvSpPr>
            <a:spLocks noGrp="1"/>
          </p:cNvSpPr>
          <p:nvPr>
            <p:ph sz="half" idx="4294967295"/>
          </p:nvPr>
        </p:nvSpPr>
        <p:spPr>
          <a:xfrm>
            <a:off x="838200" y="819150"/>
            <a:ext cx="7391400" cy="3200400"/>
          </a:xfrm>
        </p:spPr>
        <p:txBody>
          <a:bodyPr>
            <a:noAutofit/>
          </a:bodyPr>
          <a:lstStyle/>
          <a:p>
            <a:pPr marL="0" indent="0">
              <a:buNone/>
            </a:pPr>
            <a:r>
              <a:rPr lang="en-US" sz="2800" u="sng" dirty="0"/>
              <a:t>C</a:t>
            </a:r>
            <a:r>
              <a:rPr lang="en-US" sz="2000" dirty="0"/>
              <a:t>onfirm</a:t>
            </a:r>
          </a:p>
          <a:p>
            <a:pPr lvl="1">
              <a:buFont typeface="Wingdings" panose="05000000000000000000" pitchFamily="2" charset="2"/>
              <a:buChar char="§"/>
            </a:pPr>
            <a:r>
              <a:rPr lang="en-US" sz="1800" dirty="0">
                <a:solidFill>
                  <a:schemeClr val="tx2"/>
                </a:solidFill>
              </a:rPr>
              <a:t>Altitude is set</a:t>
            </a:r>
          </a:p>
          <a:p>
            <a:pPr marL="0" indent="0">
              <a:buNone/>
            </a:pPr>
            <a:r>
              <a:rPr lang="en-US" sz="2800" u="sng" dirty="0"/>
              <a:t>A</a:t>
            </a:r>
            <a:r>
              <a:rPr lang="en-US" sz="2000" dirty="0"/>
              <a:t>ctivate</a:t>
            </a:r>
          </a:p>
          <a:p>
            <a:pPr lvl="1">
              <a:buFont typeface="Wingdings" panose="05000000000000000000" pitchFamily="2" charset="2"/>
              <a:buChar char="§"/>
            </a:pPr>
            <a:r>
              <a:rPr lang="en-US" sz="1800" dirty="0">
                <a:solidFill>
                  <a:schemeClr val="tx2"/>
                </a:solidFill>
              </a:rPr>
              <a:t>VNAV or other vertical mode</a:t>
            </a:r>
          </a:p>
          <a:p>
            <a:pPr marL="0" indent="0">
              <a:buNone/>
            </a:pPr>
            <a:r>
              <a:rPr lang="en-US" sz="2800" u="sng" dirty="0"/>
              <a:t>M</a:t>
            </a:r>
            <a:r>
              <a:rPr lang="en-US" sz="2000" dirty="0"/>
              <a:t>onitor</a:t>
            </a:r>
          </a:p>
          <a:p>
            <a:pPr lvl="1">
              <a:buFont typeface="Wingdings" panose="05000000000000000000" pitchFamily="2" charset="2"/>
              <a:buChar char="§"/>
            </a:pPr>
            <a:r>
              <a:rPr lang="en-US" sz="1800" dirty="0">
                <a:solidFill>
                  <a:schemeClr val="tx2"/>
                </a:solidFill>
              </a:rPr>
              <a:t>Confirm aircraft is following desired path</a:t>
            </a:r>
          </a:p>
          <a:p>
            <a:pPr marL="0" indent="0">
              <a:buNone/>
            </a:pPr>
            <a:r>
              <a:rPr lang="en-US" sz="2800" u="sng" dirty="0"/>
              <a:t>I</a:t>
            </a:r>
            <a:r>
              <a:rPr lang="en-US" sz="2000" dirty="0"/>
              <a:t>ntervene</a:t>
            </a:r>
          </a:p>
          <a:p>
            <a:pPr lvl="1">
              <a:buFont typeface="Wingdings" panose="05000000000000000000" pitchFamily="2" charset="2"/>
              <a:buChar char="§"/>
            </a:pPr>
            <a:r>
              <a:rPr lang="en-US" sz="1800" dirty="0">
                <a:solidFill>
                  <a:schemeClr val="tx2"/>
                </a:solidFill>
              </a:rPr>
              <a:t>If it’s not working, fix it</a:t>
            </a:r>
          </a:p>
          <a:p>
            <a:pPr lvl="1">
              <a:buFont typeface="Wingdings" panose="05000000000000000000" pitchFamily="2" charset="2"/>
              <a:buChar char="§"/>
            </a:pPr>
            <a:r>
              <a:rPr lang="en-US" sz="1800" dirty="0">
                <a:solidFill>
                  <a:schemeClr val="tx2"/>
                </a:solidFill>
              </a:rPr>
              <a:t>Speed brakes?</a:t>
            </a:r>
          </a:p>
          <a:p>
            <a:pPr lvl="1">
              <a:buFont typeface="Wingdings" panose="05000000000000000000" pitchFamily="2" charset="2"/>
              <a:buChar char="§"/>
            </a:pPr>
            <a:r>
              <a:rPr lang="en-US" sz="1800" dirty="0">
                <a:solidFill>
                  <a:schemeClr val="tx2"/>
                </a:solidFill>
              </a:rPr>
              <a:t>Advise ATC?</a:t>
            </a:r>
          </a:p>
          <a:p>
            <a:pPr lvl="1"/>
            <a:endParaRPr lang="en-US" sz="1800" dirty="0"/>
          </a:p>
        </p:txBody>
      </p:sp>
    </p:spTree>
    <p:extLst>
      <p:ext uri="{BB962C8B-B14F-4D97-AF65-F5344CB8AC3E}">
        <p14:creationId xmlns:p14="http://schemas.microsoft.com/office/powerpoint/2010/main" val="26524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10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10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wipe(left)">
                                      <p:cBhvr>
                                        <p:cTn id="22" dur="10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10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wipe(left)">
                                      <p:cBhvr>
                                        <p:cTn id="32"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953000" y="1885951"/>
            <a:ext cx="3657600" cy="1370012"/>
          </a:xfrm>
          <a:solidFill>
            <a:schemeClr val="accent1">
              <a:lumMod val="20000"/>
              <a:lumOff val="80000"/>
            </a:schemeClr>
          </a:solidFill>
        </p:spPr>
        <p:txBody>
          <a:bodyPr>
            <a:normAutofit fontScale="90000"/>
          </a:bodyPr>
          <a:lstStyle/>
          <a:p>
            <a:r>
              <a:rPr lang="en-US" dirty="0"/>
              <a:t>Scenarios and Exercises</a:t>
            </a:r>
          </a:p>
        </p:txBody>
      </p:sp>
    </p:spTree>
    <p:extLst>
      <p:ext uri="{BB962C8B-B14F-4D97-AF65-F5344CB8AC3E}">
        <p14:creationId xmlns:p14="http://schemas.microsoft.com/office/powerpoint/2010/main" val="295565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171450"/>
            <a:ext cx="8153400" cy="857250"/>
          </a:xfrm>
        </p:spPr>
        <p:txBody>
          <a:bodyPr>
            <a:noAutofit/>
          </a:bodyPr>
          <a:lstStyle/>
          <a:p>
            <a:pPr algn="ctr"/>
            <a:r>
              <a:rPr lang="en-US" sz="2800" dirty="0">
                <a:solidFill>
                  <a:schemeClr val="bg1"/>
                </a:solidFill>
              </a:rPr>
              <a:t>Descent Planning </a:t>
            </a:r>
            <a:br>
              <a:rPr lang="en-US" sz="2800" dirty="0">
                <a:solidFill>
                  <a:schemeClr val="bg1"/>
                </a:solidFill>
              </a:rPr>
            </a:br>
            <a:r>
              <a:rPr lang="en-US" sz="2800" dirty="0">
                <a:solidFill>
                  <a:schemeClr val="bg1"/>
                </a:solidFill>
              </a:rPr>
              <a:t>Checking the FMS Programming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42959"/>
            <a:ext cx="8458200" cy="2969149"/>
          </a:xfrm>
          <a:prstGeom prst="rect">
            <a:avLst/>
          </a:prstGeom>
        </p:spPr>
      </p:pic>
      <p:sp>
        <p:nvSpPr>
          <p:cNvPr id="7" name="TextBox 6"/>
          <p:cNvSpPr txBox="1"/>
          <p:nvPr/>
        </p:nvSpPr>
        <p:spPr>
          <a:xfrm>
            <a:off x="4953000" y="4514861"/>
            <a:ext cx="3886200" cy="276999"/>
          </a:xfrm>
          <a:prstGeom prst="rect">
            <a:avLst/>
          </a:prstGeom>
          <a:noFill/>
        </p:spPr>
        <p:txBody>
          <a:bodyPr wrap="square" rtlCol="0">
            <a:spAutoFit/>
          </a:bodyPr>
          <a:lstStyle/>
          <a:p>
            <a:pPr algn="r"/>
            <a:r>
              <a:rPr lang="en-US" sz="1200" dirty="0">
                <a:solidFill>
                  <a:prstClr val="black"/>
                </a:solidFill>
              </a:rPr>
              <a:t>Source: ASAP Newsletter </a:t>
            </a:r>
            <a:r>
              <a:rPr lang="en-US" sz="1200" dirty="0" err="1">
                <a:solidFill>
                  <a:prstClr val="black"/>
                </a:solidFill>
              </a:rPr>
              <a:t>Vol</a:t>
            </a:r>
            <a:r>
              <a:rPr lang="en-US" sz="1200" dirty="0">
                <a:solidFill>
                  <a:prstClr val="black"/>
                </a:solidFill>
              </a:rPr>
              <a:t> 7, Issue 2</a:t>
            </a:r>
          </a:p>
        </p:txBody>
      </p:sp>
      <p:sp>
        <p:nvSpPr>
          <p:cNvPr id="2" name="TextBox 1"/>
          <p:cNvSpPr txBox="1"/>
          <p:nvPr/>
        </p:nvSpPr>
        <p:spPr>
          <a:xfrm>
            <a:off x="304800" y="3943359"/>
            <a:ext cx="8458200" cy="646331"/>
          </a:xfrm>
          <a:prstGeom prst="rect">
            <a:avLst/>
          </a:prstGeom>
          <a:noFill/>
        </p:spPr>
        <p:txBody>
          <a:bodyPr wrap="square" rtlCol="0">
            <a:spAutoFit/>
          </a:bodyPr>
          <a:lstStyle/>
          <a:p>
            <a:r>
              <a:rPr lang="en-US" dirty="0">
                <a:solidFill>
                  <a:prstClr val="black"/>
                </a:solidFill>
              </a:rPr>
              <a:t>Verification of “reasonable TOD” of FMS computed descent is required per Chapter 5 of AOM or Fleet VNAV/NON VNAV Document</a:t>
            </a:r>
          </a:p>
        </p:txBody>
      </p:sp>
    </p:spTree>
    <p:extLst>
      <p:ext uri="{BB962C8B-B14F-4D97-AF65-F5344CB8AC3E}">
        <p14:creationId xmlns:p14="http://schemas.microsoft.com/office/powerpoint/2010/main" val="465977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81000" y="-171450"/>
            <a:ext cx="8229600" cy="857250"/>
          </a:xfrm>
        </p:spPr>
        <p:txBody>
          <a:bodyPr>
            <a:normAutofit/>
          </a:bodyPr>
          <a:lstStyle/>
          <a:p>
            <a:r>
              <a:rPr lang="en-US" sz="3600" dirty="0">
                <a:solidFill>
                  <a:schemeClr val="bg1"/>
                </a:solidFill>
              </a:rPr>
              <a:t>At IPUMY: “Descend and maintain 8,000.”</a:t>
            </a:r>
          </a:p>
        </p:txBody>
      </p:sp>
      <p:pic>
        <p:nvPicPr>
          <p:cNvPr id="8"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33400" y="742950"/>
            <a:ext cx="8077200" cy="4400550"/>
          </a:xfrm>
        </p:spPr>
      </p:pic>
      <p:sp>
        <p:nvSpPr>
          <p:cNvPr id="2" name="TextBox 1"/>
          <p:cNvSpPr txBox="1"/>
          <p:nvPr/>
        </p:nvSpPr>
        <p:spPr>
          <a:xfrm>
            <a:off x="2667000" y="3028950"/>
            <a:ext cx="4267200" cy="369332"/>
          </a:xfrm>
          <a:prstGeom prst="rect">
            <a:avLst/>
          </a:prstGeom>
          <a:solidFill>
            <a:schemeClr val="accent1">
              <a:lumMod val="20000"/>
              <a:lumOff val="80000"/>
            </a:schemeClr>
          </a:solidFill>
          <a:ln w="28575">
            <a:solidFill>
              <a:srgbClr val="FF0000"/>
            </a:solidFill>
          </a:ln>
        </p:spPr>
        <p:txBody>
          <a:bodyPr wrap="square" rtlCol="0">
            <a:spAutoFit/>
          </a:bodyPr>
          <a:lstStyle/>
          <a:p>
            <a:pPr algn="ctr"/>
            <a:r>
              <a:rPr lang="en-US" dirty="0">
                <a:solidFill>
                  <a:prstClr val="black"/>
                </a:solidFill>
              </a:rPr>
              <a:t>ICAO vs. US flight regulations?</a:t>
            </a:r>
          </a:p>
        </p:txBody>
      </p:sp>
      <p:sp>
        <p:nvSpPr>
          <p:cNvPr id="7" name="Rectangle 6"/>
          <p:cNvSpPr/>
          <p:nvPr/>
        </p:nvSpPr>
        <p:spPr>
          <a:xfrm>
            <a:off x="2971800" y="1809750"/>
            <a:ext cx="9144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153400" y="819150"/>
            <a:ext cx="4572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23257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14400" y="-247650"/>
            <a:ext cx="8229600" cy="857250"/>
          </a:xfrm>
        </p:spPr>
        <p:txBody>
          <a:bodyPr>
            <a:noAutofit/>
          </a:bodyPr>
          <a:lstStyle/>
          <a:p>
            <a:r>
              <a:rPr lang="en-US" sz="3200" dirty="0">
                <a:solidFill>
                  <a:schemeClr val="bg1"/>
                </a:solidFill>
              </a:rPr>
              <a:t>At MISEN: “Descend via the KEPEC 3 Arrival.”</a:t>
            </a:r>
          </a:p>
        </p:txBody>
      </p:sp>
      <p:pic>
        <p:nvPicPr>
          <p:cNvPr id="8"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742952"/>
            <a:ext cx="8077200" cy="4276725"/>
          </a:xfrm>
        </p:spPr>
      </p:pic>
      <p:sp>
        <p:nvSpPr>
          <p:cNvPr id="3" name="Rectangle 2"/>
          <p:cNvSpPr/>
          <p:nvPr/>
        </p:nvSpPr>
        <p:spPr>
          <a:xfrm>
            <a:off x="685800" y="2800350"/>
            <a:ext cx="1066800" cy="83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8077200" y="819150"/>
            <a:ext cx="5334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8394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71450"/>
            <a:ext cx="8229600" cy="857250"/>
          </a:xfrm>
        </p:spPr>
        <p:txBody>
          <a:bodyPr>
            <a:normAutofit/>
          </a:bodyPr>
          <a:lstStyle/>
          <a:p>
            <a:r>
              <a:rPr lang="en-US" sz="3600" dirty="0">
                <a:solidFill>
                  <a:schemeClr val="bg1"/>
                </a:solidFill>
              </a:rPr>
              <a:t>At STAVE: “Descend and maintain 3,000”.</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5800" y="590550"/>
            <a:ext cx="7391400" cy="4248150"/>
          </a:xfrm>
        </p:spPr>
      </p:pic>
      <p:sp>
        <p:nvSpPr>
          <p:cNvPr id="5" name="Rectangle 4"/>
          <p:cNvSpPr/>
          <p:nvPr/>
        </p:nvSpPr>
        <p:spPr>
          <a:xfrm>
            <a:off x="5486400" y="1581150"/>
            <a:ext cx="1143000"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7620000" y="590550"/>
            <a:ext cx="457200"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9323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
            <a:ext cx="5486400" cy="646331"/>
          </a:xfrm>
          <a:prstGeom prst="rect">
            <a:avLst/>
          </a:prstGeom>
          <a:noFill/>
        </p:spPr>
        <p:txBody>
          <a:bodyPr wrap="square" rtlCol="0">
            <a:spAutoFit/>
          </a:bodyPr>
          <a:lstStyle/>
          <a:p>
            <a:pPr algn="ctr"/>
            <a:r>
              <a:rPr lang="en-US" sz="3600" dirty="0">
                <a:solidFill>
                  <a:prstClr val="white"/>
                </a:solidFill>
              </a:rPr>
              <a:t>In Conclusion</a:t>
            </a:r>
          </a:p>
        </p:txBody>
      </p:sp>
      <p:sp>
        <p:nvSpPr>
          <p:cNvPr id="3" name="TextBox 2"/>
          <p:cNvSpPr txBox="1"/>
          <p:nvPr/>
        </p:nvSpPr>
        <p:spPr>
          <a:xfrm>
            <a:off x="533400" y="895350"/>
            <a:ext cx="7924800"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prstClr val="black"/>
                </a:solidFill>
              </a:rPr>
              <a:t>Altitude Deviations are among the top three threats to </a:t>
            </a:r>
            <a:r>
              <a:rPr lang="en-US" sz="2400" dirty="0" err="1">
                <a:solidFill>
                  <a:prstClr val="black"/>
                </a:solidFill>
              </a:rPr>
              <a:t>NetJets</a:t>
            </a:r>
            <a:r>
              <a:rPr lang="en-US" sz="2400" dirty="0">
                <a:solidFill>
                  <a:prstClr val="black"/>
                </a:solidFill>
              </a:rPr>
              <a:t> Inc. operational safety</a:t>
            </a:r>
          </a:p>
          <a:p>
            <a:endParaRPr lang="en-US" sz="2400" dirty="0">
              <a:solidFill>
                <a:prstClr val="black"/>
              </a:solidFill>
            </a:endParaRPr>
          </a:p>
          <a:p>
            <a:pPr marL="285750" indent="-285750">
              <a:buFont typeface="Wingdings" panose="05000000000000000000" pitchFamily="2" charset="2"/>
              <a:buChar char="Ø"/>
            </a:pPr>
            <a:r>
              <a:rPr lang="en-US" sz="2400" dirty="0">
                <a:solidFill>
                  <a:prstClr val="black"/>
                </a:solidFill>
              </a:rPr>
              <a:t>Pilot  / Controller communication account for 70% of Altitude Deviations according to an industry study</a:t>
            </a:r>
          </a:p>
          <a:p>
            <a:endParaRPr lang="en-US" sz="2400" dirty="0">
              <a:solidFill>
                <a:prstClr val="black"/>
              </a:solidFill>
            </a:endParaRPr>
          </a:p>
          <a:p>
            <a:pPr marL="285750" indent="-285750">
              <a:buFont typeface="Wingdings" panose="05000000000000000000" pitchFamily="2" charset="2"/>
              <a:buChar char="Ø"/>
            </a:pPr>
            <a:r>
              <a:rPr lang="en-US" sz="2400" dirty="0">
                <a:solidFill>
                  <a:prstClr val="black"/>
                </a:solidFill>
              </a:rPr>
              <a:t>Prevention strategies are available for us to help mitigate Human Factor oriented causes, many are related to policy and SOP adherence</a:t>
            </a:r>
          </a:p>
          <a:p>
            <a:pPr marL="285750" indent="-285750">
              <a:buFont typeface="Wingdings" panose="05000000000000000000" pitchFamily="2" charset="2"/>
              <a:buChar char="Ø"/>
            </a:pPr>
            <a:endParaRPr lang="en-US" sz="2400" dirty="0">
              <a:solidFill>
                <a:prstClr val="black"/>
              </a:solidFill>
            </a:endParaRPr>
          </a:p>
        </p:txBody>
      </p:sp>
    </p:spTree>
    <p:extLst>
      <p:ext uri="{BB962C8B-B14F-4D97-AF65-F5344CB8AC3E}">
        <p14:creationId xmlns:p14="http://schemas.microsoft.com/office/powerpoint/2010/main" val="330057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95250"/>
            <a:ext cx="5486400" cy="707886"/>
          </a:xfrm>
          <a:prstGeom prst="rect">
            <a:avLst/>
          </a:prstGeom>
          <a:noFill/>
        </p:spPr>
        <p:txBody>
          <a:bodyPr wrap="square" rtlCol="0">
            <a:spAutoFit/>
          </a:bodyPr>
          <a:lstStyle/>
          <a:p>
            <a:pPr algn="ctr"/>
            <a:r>
              <a:rPr lang="en-US" sz="4000" dirty="0">
                <a:solidFill>
                  <a:prstClr val="white"/>
                </a:solidFill>
              </a:rPr>
              <a:t>AGENDA</a:t>
            </a:r>
          </a:p>
        </p:txBody>
      </p:sp>
      <p:sp>
        <p:nvSpPr>
          <p:cNvPr id="4" name="TextBox 3"/>
          <p:cNvSpPr txBox="1"/>
          <p:nvPr/>
        </p:nvSpPr>
        <p:spPr>
          <a:xfrm>
            <a:off x="609600" y="971550"/>
            <a:ext cx="7467600" cy="2677656"/>
          </a:xfrm>
          <a:prstGeom prst="rect">
            <a:avLst/>
          </a:prstGeom>
          <a:solidFill>
            <a:schemeClr val="bg1"/>
          </a:solidFill>
        </p:spPr>
        <p:txBody>
          <a:bodyPr wrap="square" rtlCol="0">
            <a:spAutoFit/>
          </a:bodyPr>
          <a:lstStyle/>
          <a:p>
            <a:pPr>
              <a:lnSpc>
                <a:spcPct val="150000"/>
              </a:lnSpc>
            </a:pPr>
            <a:r>
              <a:rPr lang="en-US" sz="2800" dirty="0">
                <a:solidFill>
                  <a:prstClr val="black"/>
                </a:solidFill>
              </a:rPr>
              <a:t>1 – Navigation Deviations</a:t>
            </a:r>
          </a:p>
          <a:p>
            <a:pPr>
              <a:lnSpc>
                <a:spcPct val="150000"/>
              </a:lnSpc>
            </a:pPr>
            <a:r>
              <a:rPr lang="en-US" sz="2800" dirty="0">
                <a:solidFill>
                  <a:prstClr val="black"/>
                </a:solidFill>
              </a:rPr>
              <a:t>2 – Altitude Deviations</a:t>
            </a:r>
          </a:p>
          <a:p>
            <a:pPr>
              <a:lnSpc>
                <a:spcPct val="150000"/>
              </a:lnSpc>
            </a:pPr>
            <a:r>
              <a:rPr lang="en-US" sz="2800" dirty="0">
                <a:solidFill>
                  <a:prstClr val="black"/>
                </a:solidFill>
              </a:rPr>
              <a:t>3 – Runway Incursions / Surface Incidents</a:t>
            </a:r>
          </a:p>
          <a:p>
            <a:pPr>
              <a:lnSpc>
                <a:spcPct val="150000"/>
              </a:lnSpc>
            </a:pPr>
            <a:r>
              <a:rPr lang="en-US" sz="2800" dirty="0">
                <a:solidFill>
                  <a:prstClr val="black"/>
                </a:solidFill>
              </a:rPr>
              <a:t>4 – Visual Departures and Arrivals</a:t>
            </a:r>
          </a:p>
        </p:txBody>
      </p:sp>
      <p:sp>
        <p:nvSpPr>
          <p:cNvPr id="5" name="Rectangle 4"/>
          <p:cNvSpPr/>
          <p:nvPr/>
        </p:nvSpPr>
        <p:spPr>
          <a:xfrm>
            <a:off x="706582" y="2991716"/>
            <a:ext cx="6858000" cy="57236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706582" y="1159848"/>
            <a:ext cx="6858000" cy="115053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20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361956"/>
            <a:ext cx="4419600" cy="1943099"/>
          </a:xfrm>
        </p:spPr>
        <p:txBody>
          <a:bodyPr>
            <a:normAutofit/>
          </a:bodyPr>
          <a:lstStyle/>
          <a:p>
            <a:r>
              <a:rPr lang="en-US" sz="3200" dirty="0"/>
              <a:t>Runway Incursions</a:t>
            </a:r>
          </a:p>
        </p:txBody>
      </p:sp>
      <p:sp>
        <p:nvSpPr>
          <p:cNvPr id="5" name="Subtitle 2"/>
          <p:cNvSpPr>
            <a:spLocks noGrp="1"/>
          </p:cNvSpPr>
          <p:nvPr>
            <p:ph type="subTitle" idx="1"/>
          </p:nvPr>
        </p:nvSpPr>
        <p:spPr>
          <a:xfrm>
            <a:off x="460664" y="3105150"/>
            <a:ext cx="5029200" cy="1009650"/>
          </a:xfrm>
        </p:spPr>
        <p:txBody>
          <a:bodyPr/>
          <a:lstStyle/>
          <a:p>
            <a:r>
              <a:rPr lang="en-US" dirty="0">
                <a:solidFill>
                  <a:srgbClr val="002060"/>
                </a:solidFill>
              </a:rPr>
              <a:t>2014 LOS Cycle</a:t>
            </a:r>
          </a:p>
        </p:txBody>
      </p:sp>
    </p:spTree>
    <p:extLst>
      <p:ext uri="{BB962C8B-B14F-4D97-AF65-F5344CB8AC3E}">
        <p14:creationId xmlns:p14="http://schemas.microsoft.com/office/powerpoint/2010/main" val="376894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182" y="2190750"/>
            <a:ext cx="6007157" cy="707886"/>
          </a:xfrm>
          <a:prstGeom prst="rect">
            <a:avLst/>
          </a:prstGeom>
        </p:spPr>
        <p:txBody>
          <a:bodyPr wrap="none">
            <a:spAutoFit/>
          </a:bodyPr>
          <a:lstStyle/>
          <a:p>
            <a:r>
              <a:rPr lang="en-US" sz="4000" dirty="0">
                <a:solidFill>
                  <a:prstClr val="black"/>
                </a:solidFill>
              </a:rPr>
              <a:t>Navigation Deviation Trends</a:t>
            </a:r>
          </a:p>
        </p:txBody>
      </p:sp>
    </p:spTree>
    <p:extLst>
      <p:ext uri="{BB962C8B-B14F-4D97-AF65-F5344CB8AC3E}">
        <p14:creationId xmlns:p14="http://schemas.microsoft.com/office/powerpoint/2010/main" val="1683489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7200" y="8953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pitchFamily="-65" charset="-128"/>
                <a:cs typeface="ＭＳ Ｐゴシック" pitchFamily="-107"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solidFill>
                  <a:sysClr val="windowText" lastClr="000000"/>
                </a:solidFill>
              </a:rPr>
              <a:t>Runway Incursions trends</a:t>
            </a:r>
          </a:p>
          <a:p>
            <a:pPr marL="0" indent="0">
              <a:buFont typeface="Arial" charset="0"/>
              <a:buNone/>
              <a:defRPr/>
            </a:pPr>
            <a:endParaRPr lang="en-US" dirty="0">
              <a:solidFill>
                <a:sysClr val="windowText" lastClr="000000"/>
              </a:solidFill>
            </a:endParaRPr>
          </a:p>
          <a:p>
            <a:pPr>
              <a:defRPr/>
            </a:pPr>
            <a:r>
              <a:rPr lang="en-US" dirty="0">
                <a:solidFill>
                  <a:sysClr val="windowText" lastClr="000000"/>
                </a:solidFill>
              </a:rPr>
              <a:t>Techniques to mitigate Runway Incursions</a:t>
            </a:r>
          </a:p>
          <a:p>
            <a:pPr marL="0" indent="0">
              <a:buFont typeface="Arial" charset="0"/>
              <a:buNone/>
              <a:defRPr/>
            </a:pPr>
            <a:endParaRPr lang="en-US" dirty="0">
              <a:solidFill>
                <a:sysClr val="windowText" lastClr="000000"/>
              </a:solidFill>
            </a:endParaRPr>
          </a:p>
          <a:p>
            <a:pPr>
              <a:defRPr/>
            </a:pPr>
            <a:r>
              <a:rPr lang="en-US" dirty="0">
                <a:solidFill>
                  <a:sysClr val="windowText" lastClr="000000"/>
                </a:solidFill>
              </a:rPr>
              <a:t>Airport Sign and Marking Review</a:t>
            </a:r>
          </a:p>
        </p:txBody>
      </p:sp>
      <p:sp>
        <p:nvSpPr>
          <p:cNvPr id="4" name="Title 1"/>
          <p:cNvSpPr txBox="1">
            <a:spLocks/>
          </p:cNvSpPr>
          <p:nvPr/>
        </p:nvSpPr>
        <p:spPr bwMode="black">
          <a:xfrm>
            <a:off x="304800" y="-1714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600" dirty="0">
                <a:solidFill>
                  <a:prstClr val="white"/>
                </a:solidFill>
              </a:rPr>
              <a:t>Section Overview</a:t>
            </a:r>
          </a:p>
        </p:txBody>
      </p:sp>
    </p:spTree>
    <p:extLst>
      <p:ext uri="{BB962C8B-B14F-4D97-AF65-F5344CB8AC3E}">
        <p14:creationId xmlns:p14="http://schemas.microsoft.com/office/powerpoint/2010/main" val="13998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166" y="2190750"/>
            <a:ext cx="5357172" cy="707886"/>
          </a:xfrm>
          <a:prstGeom prst="rect">
            <a:avLst/>
          </a:prstGeom>
        </p:spPr>
        <p:txBody>
          <a:bodyPr wrap="none">
            <a:spAutoFit/>
          </a:bodyPr>
          <a:lstStyle/>
          <a:p>
            <a:r>
              <a:rPr lang="en-US" sz="4000" dirty="0">
                <a:solidFill>
                  <a:prstClr val="black"/>
                </a:solidFill>
              </a:rPr>
              <a:t>Runway Incursion Trends</a:t>
            </a:r>
          </a:p>
        </p:txBody>
      </p:sp>
    </p:spTree>
    <p:extLst>
      <p:ext uri="{BB962C8B-B14F-4D97-AF65-F5344CB8AC3E}">
        <p14:creationId xmlns:p14="http://schemas.microsoft.com/office/powerpoint/2010/main" val="2229939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304800" y="-2476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200" dirty="0">
                <a:solidFill>
                  <a:prstClr val="white"/>
                </a:solidFill>
              </a:rPr>
              <a:t>Runway Incursion Trends</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598170"/>
            <a:ext cx="6288226" cy="4259580"/>
          </a:xfrm>
          <a:prstGeom prst="rect">
            <a:avLst/>
          </a:prstGeom>
          <a:noFill/>
          <a:ln w="9525">
            <a:solidFill>
              <a:schemeClr val="tx1"/>
            </a:solidFill>
            <a:miter lim="800000"/>
            <a:headEnd/>
            <a:tailEnd/>
          </a:ln>
          <a:effectLst>
            <a:outerShdw blurRad="114300" dist="114300" dir="5400000" algn="ctr" rotWithShape="0">
              <a:schemeClr val="tx1">
                <a:alpha val="55000"/>
              </a:schemeClr>
            </a:outerShdw>
          </a:effectLst>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2362200" y="1504950"/>
            <a:ext cx="2362200" cy="2286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t="5290" b="16583"/>
          <a:stretch/>
        </p:blipFill>
        <p:spPr bwMode="auto">
          <a:xfrm rot="5400000">
            <a:off x="5104827" y="701255"/>
            <a:ext cx="846534" cy="160739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411926" y="2114556"/>
            <a:ext cx="3429000" cy="646331"/>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buFont typeface="Wingdings" pitchFamily="2" charset="2"/>
              <a:buChar char="Ø"/>
            </a:pPr>
            <a:r>
              <a:rPr lang="en-US" dirty="0">
                <a:solidFill>
                  <a:prstClr val="black"/>
                </a:solidFill>
              </a:rPr>
              <a:t>Runway Incursions are the third highest of flight incidents</a:t>
            </a:r>
          </a:p>
        </p:txBody>
      </p:sp>
      <p:pic>
        <p:nvPicPr>
          <p:cNvPr id="102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6872" y="4138544"/>
            <a:ext cx="2103115" cy="44245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a:grpSpLocks noChangeAspect="1"/>
          </p:cNvGrpSpPr>
          <p:nvPr/>
        </p:nvGrpSpPr>
        <p:grpSpPr>
          <a:xfrm>
            <a:off x="278319" y="1675811"/>
            <a:ext cx="8755638" cy="591145"/>
            <a:chOff x="0" y="4692107"/>
            <a:chExt cx="7477125" cy="504825"/>
          </a:xfrm>
        </p:grpSpPr>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692107"/>
              <a:ext cx="7477125" cy="50482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017334" y="4944519"/>
              <a:ext cx="3438525" cy="19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182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6"/>
            <a:ext cx="8305800" cy="3170099"/>
          </a:xfrm>
          <a:prstGeom prst="rect">
            <a:avLst/>
          </a:prstGeom>
          <a:noFill/>
        </p:spPr>
        <p:txBody>
          <a:bodyPr wrap="square" rtlCol="0">
            <a:spAutoFit/>
          </a:bodyPr>
          <a:lstStyle/>
          <a:p>
            <a:pPr algn="ctr"/>
            <a:r>
              <a:rPr lang="en-US" sz="2800" dirty="0">
                <a:solidFill>
                  <a:prstClr val="black"/>
                </a:solidFill>
              </a:rPr>
              <a:t>An FAA investigation of industry runway incursions over past 10 years identifies three major contributing areas:</a:t>
            </a:r>
          </a:p>
          <a:p>
            <a:pPr algn="ctr"/>
            <a:endParaRPr lang="en-US" sz="2400" dirty="0">
              <a:solidFill>
                <a:prstClr val="black"/>
              </a:solidFill>
            </a:endParaRPr>
          </a:p>
          <a:p>
            <a:r>
              <a:rPr lang="en-US" sz="2400" dirty="0">
                <a:solidFill>
                  <a:srgbClr val="1F497D"/>
                </a:solidFill>
              </a:rPr>
              <a:t>1) Failure to comply with ATC instructions</a:t>
            </a:r>
          </a:p>
          <a:p>
            <a:endParaRPr lang="en-US" sz="2400" dirty="0">
              <a:solidFill>
                <a:srgbClr val="1F497D"/>
              </a:solidFill>
            </a:endParaRPr>
          </a:p>
          <a:p>
            <a:r>
              <a:rPr lang="en-US" sz="2400" dirty="0">
                <a:solidFill>
                  <a:srgbClr val="1F497D"/>
                </a:solidFill>
              </a:rPr>
              <a:t>2) Lack of familiarity with airport</a:t>
            </a:r>
          </a:p>
          <a:p>
            <a:endParaRPr lang="en-US" sz="2400" dirty="0">
              <a:solidFill>
                <a:srgbClr val="1F497D"/>
              </a:solidFill>
            </a:endParaRPr>
          </a:p>
          <a:p>
            <a:r>
              <a:rPr lang="en-US" sz="2400" dirty="0">
                <a:solidFill>
                  <a:srgbClr val="1F497D"/>
                </a:solidFill>
              </a:rPr>
              <a:t>3) Non-conformance with SOP</a:t>
            </a:r>
          </a:p>
        </p:txBody>
      </p:sp>
      <p:sp>
        <p:nvSpPr>
          <p:cNvPr id="3" name="Title 1"/>
          <p:cNvSpPr txBox="1">
            <a:spLocks/>
          </p:cNvSpPr>
          <p:nvPr/>
        </p:nvSpPr>
        <p:spPr bwMode="black">
          <a:xfrm>
            <a:off x="304800" y="-2476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200" dirty="0">
                <a:solidFill>
                  <a:prstClr val="white"/>
                </a:solidFill>
              </a:rPr>
              <a:t>Runway Incursion Trends</a:t>
            </a: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8" y="708027"/>
            <a:ext cx="599444"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2734356"/>
            <a:ext cx="2768253" cy="180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28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152400" y="17335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600" dirty="0">
                <a:solidFill>
                  <a:sysClr val="windowText" lastClr="000000"/>
                </a:solidFill>
              </a:rPr>
              <a:t>Mitigation techniques</a:t>
            </a:r>
          </a:p>
        </p:txBody>
      </p:sp>
    </p:spTree>
    <p:extLst>
      <p:ext uri="{BB962C8B-B14F-4D97-AF65-F5344CB8AC3E}">
        <p14:creationId xmlns:p14="http://schemas.microsoft.com/office/powerpoint/2010/main" val="1694005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1" y="1352557"/>
            <a:ext cx="3733800" cy="2062103"/>
          </a:xfrm>
          <a:prstGeom prst="rect">
            <a:avLst/>
          </a:prstGeom>
        </p:spPr>
        <p:txBody>
          <a:bodyPr wrap="square">
            <a:spAutoFit/>
          </a:bodyPr>
          <a:lstStyle/>
          <a:p>
            <a:pPr marL="514350" indent="-514350">
              <a:buFontTx/>
              <a:buAutoNum type="arabicParenR"/>
            </a:pPr>
            <a:r>
              <a:rPr lang="en-US" sz="2000" dirty="0">
                <a:solidFill>
                  <a:prstClr val="black"/>
                </a:solidFill>
              </a:rPr>
              <a:t>Failure to comply with ATC instructions</a:t>
            </a:r>
          </a:p>
          <a:p>
            <a:endParaRPr lang="en-US" sz="1200" dirty="0">
              <a:solidFill>
                <a:prstClr val="black"/>
              </a:solidFill>
            </a:endParaRPr>
          </a:p>
          <a:p>
            <a:pPr marL="514350" indent="-514350">
              <a:buFont typeface="+mj-lt"/>
              <a:buAutoNum type="arabicParenR" startAt="2"/>
            </a:pPr>
            <a:r>
              <a:rPr lang="en-US" sz="1200" dirty="0">
                <a:solidFill>
                  <a:srgbClr val="1F497D">
                    <a:lumMod val="40000"/>
                    <a:lumOff val="60000"/>
                  </a:srgbClr>
                </a:solidFill>
              </a:rPr>
              <a:t>Lack of familiarity with airport</a:t>
            </a:r>
          </a:p>
          <a:p>
            <a:pPr marL="514350" indent="-514350">
              <a:buFont typeface="+mj-lt"/>
              <a:buAutoNum type="arabicParenR" startAt="2"/>
            </a:pPr>
            <a:endParaRPr lang="en-US" sz="1200" dirty="0">
              <a:solidFill>
                <a:prstClr val="black"/>
              </a:solidFill>
            </a:endParaRPr>
          </a:p>
          <a:p>
            <a:pPr marL="514350" indent="-514350">
              <a:buFont typeface="+mj-lt"/>
              <a:buAutoNum type="arabicParenR" startAt="2"/>
            </a:pPr>
            <a:r>
              <a:rPr lang="en-US" sz="1200" dirty="0">
                <a:solidFill>
                  <a:srgbClr val="1F497D">
                    <a:lumMod val="40000"/>
                    <a:lumOff val="60000"/>
                  </a:srgbClr>
                </a:solidFill>
              </a:rPr>
              <a:t>Non-conformance with SOP</a:t>
            </a:r>
          </a:p>
          <a:p>
            <a:pPr marL="514350" indent="-514350">
              <a:buFontTx/>
              <a:buAutoNum type="arabicParenR"/>
            </a:pPr>
            <a:endParaRPr lang="en-US" sz="2000" dirty="0">
              <a:solidFill>
                <a:prstClr val="black"/>
              </a:solidFill>
            </a:endParaRPr>
          </a:p>
          <a:p>
            <a:endParaRPr lang="en-US" sz="2000" dirty="0">
              <a:solidFill>
                <a:prstClr val="black"/>
              </a:solidFill>
            </a:endParaRPr>
          </a:p>
        </p:txBody>
      </p:sp>
      <p:sp>
        <p:nvSpPr>
          <p:cNvPr id="6" name="Rectangle 5"/>
          <p:cNvSpPr/>
          <p:nvPr/>
        </p:nvSpPr>
        <p:spPr>
          <a:xfrm>
            <a:off x="4823638" y="1352551"/>
            <a:ext cx="35433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466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sp>
        <p:nvSpPr>
          <p:cNvPr id="4" name="Rectangle 3"/>
          <p:cNvSpPr/>
          <p:nvPr/>
        </p:nvSpPr>
        <p:spPr>
          <a:xfrm>
            <a:off x="1524000" y="1123950"/>
            <a:ext cx="5837432" cy="523220"/>
          </a:xfrm>
          <a:prstGeom prst="rect">
            <a:avLst/>
          </a:prstGeom>
        </p:spPr>
        <p:txBody>
          <a:bodyPr wrap="none">
            <a:spAutoFit/>
          </a:bodyPr>
          <a:lstStyle/>
          <a:p>
            <a:r>
              <a:rPr lang="en-US" sz="2800" u="sng" dirty="0">
                <a:solidFill>
                  <a:prstClr val="black"/>
                </a:solidFill>
              </a:rPr>
              <a:t>Failure to comply with ATC instructions</a:t>
            </a:r>
          </a:p>
        </p:txBody>
      </p:sp>
      <p:sp>
        <p:nvSpPr>
          <p:cNvPr id="5" name="TextBox 4"/>
          <p:cNvSpPr txBox="1"/>
          <p:nvPr/>
        </p:nvSpPr>
        <p:spPr>
          <a:xfrm>
            <a:off x="228600" y="1962150"/>
            <a:ext cx="8763000" cy="2677656"/>
          </a:xfrm>
          <a:prstGeom prst="rect">
            <a:avLst/>
          </a:prstGeom>
          <a:noFill/>
        </p:spPr>
        <p:txBody>
          <a:bodyPr wrap="square" rtlCol="0">
            <a:spAutoFit/>
          </a:bodyPr>
          <a:lstStyle/>
          <a:p>
            <a:r>
              <a:rPr lang="en-US" sz="2400" dirty="0">
                <a:solidFill>
                  <a:prstClr val="black"/>
                </a:solidFill>
              </a:rPr>
              <a:t>This is a very broad category, here are a few aspects that have been identified as causes:</a:t>
            </a:r>
          </a:p>
          <a:p>
            <a:pPr marL="342900" indent="-342900">
              <a:buFontTx/>
              <a:buAutoNum type="arabicParenR"/>
            </a:pPr>
            <a:r>
              <a:rPr lang="en-US" sz="2400" dirty="0">
                <a:solidFill>
                  <a:prstClr val="black"/>
                </a:solidFill>
              </a:rPr>
              <a:t>Expectation Bias</a:t>
            </a:r>
          </a:p>
          <a:p>
            <a:pPr marL="342900" indent="-342900">
              <a:buFontTx/>
              <a:buAutoNum type="arabicParenR"/>
            </a:pPr>
            <a:r>
              <a:rPr lang="en-US" sz="2400" dirty="0">
                <a:solidFill>
                  <a:prstClr val="black"/>
                </a:solidFill>
              </a:rPr>
              <a:t>Exceeding professional pace </a:t>
            </a:r>
          </a:p>
          <a:p>
            <a:pPr marL="342900" indent="-342900">
              <a:buFontTx/>
              <a:buAutoNum type="arabicParenR"/>
            </a:pPr>
            <a:r>
              <a:rPr lang="en-US" sz="2400" dirty="0">
                <a:solidFill>
                  <a:prstClr val="black"/>
                </a:solidFill>
              </a:rPr>
              <a:t>Miscommunication within the aircraft </a:t>
            </a:r>
          </a:p>
          <a:p>
            <a:pPr marL="342900" indent="-342900">
              <a:buFontTx/>
              <a:buAutoNum type="arabicParenR"/>
            </a:pPr>
            <a:endParaRPr lang="en-US" sz="2400" dirty="0">
              <a:solidFill>
                <a:prstClr val="black"/>
              </a:solidFill>
            </a:endParaRPr>
          </a:p>
          <a:p>
            <a:pPr marL="342900" indent="-342900">
              <a:buFontTx/>
              <a:buAutoNum type="arabicParenR"/>
            </a:pPr>
            <a:endParaRPr lang="en-US" sz="2400" dirty="0">
              <a:solidFill>
                <a:prstClr val="black"/>
              </a:solidFill>
            </a:endParaRPr>
          </a:p>
        </p:txBody>
      </p:sp>
    </p:spTree>
    <p:extLst>
      <p:ext uri="{BB962C8B-B14F-4D97-AF65-F5344CB8AC3E}">
        <p14:creationId xmlns:p14="http://schemas.microsoft.com/office/powerpoint/2010/main" val="15363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0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0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10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 y="762000"/>
            <a:ext cx="8458200" cy="1600438"/>
          </a:xfrm>
          <a:prstGeom prst="rect">
            <a:avLst/>
          </a:prstGeom>
        </p:spPr>
        <p:txBody>
          <a:bodyPr wrap="square">
            <a:spAutoFit/>
          </a:bodyPr>
          <a:lstStyle/>
          <a:p>
            <a:pPr algn="ctr"/>
            <a:r>
              <a:rPr lang="en-US" dirty="0">
                <a:solidFill>
                  <a:prstClr val="black"/>
                </a:solidFill>
              </a:rPr>
              <a:t>The European Air Traffic Control (ATC) unit </a:t>
            </a:r>
            <a:r>
              <a:rPr lang="en-US" dirty="0" err="1">
                <a:solidFill>
                  <a:prstClr val="black"/>
                </a:solidFill>
              </a:rPr>
              <a:t>Eurocontrol</a:t>
            </a:r>
            <a:r>
              <a:rPr lang="en-US" dirty="0">
                <a:solidFill>
                  <a:prstClr val="black"/>
                </a:solidFill>
              </a:rPr>
              <a:t> defines</a:t>
            </a:r>
          </a:p>
          <a:p>
            <a:pPr algn="ctr"/>
            <a:r>
              <a:rPr lang="en-US" dirty="0">
                <a:solidFill>
                  <a:prstClr val="black"/>
                </a:solidFill>
              </a:rPr>
              <a:t> </a:t>
            </a:r>
            <a:r>
              <a:rPr lang="en-US" sz="2400" dirty="0">
                <a:solidFill>
                  <a:srgbClr val="0070C0"/>
                </a:solidFill>
              </a:rPr>
              <a:t>EXPECTATION BIAS</a:t>
            </a:r>
            <a:r>
              <a:rPr lang="en-US" sz="2400" dirty="0">
                <a:solidFill>
                  <a:prstClr val="black"/>
                </a:solidFill>
              </a:rPr>
              <a:t> </a:t>
            </a:r>
            <a:r>
              <a:rPr lang="en-US" dirty="0">
                <a:solidFill>
                  <a:prstClr val="black"/>
                </a:solidFill>
              </a:rPr>
              <a:t>as:</a:t>
            </a:r>
          </a:p>
          <a:p>
            <a:r>
              <a:rPr lang="en-US" dirty="0">
                <a:solidFill>
                  <a:prstClr val="black"/>
                </a:solidFill>
              </a:rPr>
              <a:t> </a:t>
            </a:r>
          </a:p>
          <a:p>
            <a:pPr algn="ctr"/>
            <a:r>
              <a:rPr lang="en-US" sz="2000" dirty="0">
                <a:solidFill>
                  <a:prstClr val="black"/>
                </a:solidFill>
              </a:rPr>
              <a:t>“Having a strong belief or mindset toward a particular outcome.” </a:t>
            </a:r>
          </a:p>
          <a:p>
            <a:endParaRPr lang="en-US" dirty="0">
              <a:solidFill>
                <a:prstClr val="black"/>
              </a:solidFill>
            </a:endParaRPr>
          </a:p>
        </p:txBody>
      </p:sp>
      <p:sp>
        <p:nvSpPr>
          <p:cNvPr id="5" name="Title 1"/>
          <p:cNvSpPr txBox="1">
            <a:spLocks/>
          </p:cNvSpPr>
          <p:nvPr/>
        </p:nvSpPr>
        <p:spPr>
          <a:xfrm>
            <a:off x="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10" y="2190752"/>
            <a:ext cx="26765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972" y="2190751"/>
            <a:ext cx="3616003" cy="274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8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895350"/>
            <a:ext cx="8077200" cy="1446550"/>
          </a:xfrm>
          <a:prstGeom prst="rect">
            <a:avLst/>
          </a:prstGeom>
        </p:spPr>
        <p:txBody>
          <a:bodyPr wrap="square">
            <a:spAutoFit/>
          </a:bodyPr>
          <a:lstStyle/>
          <a:p>
            <a:pPr marL="396875" indent="-396875">
              <a:buFont typeface="Wingdings" pitchFamily="2" charset="2"/>
              <a:buChar char="Ø"/>
            </a:pPr>
            <a:r>
              <a:rPr lang="en-US" dirty="0">
                <a:solidFill>
                  <a:prstClr val="black"/>
                </a:solidFill>
              </a:rPr>
              <a:t>Hearing what we expect to hear is frequently listed as a causal factor for pilot deviations that occur both on the ground and in the air.</a:t>
            </a:r>
          </a:p>
          <a:p>
            <a:endParaRPr lang="en-US" dirty="0">
              <a:solidFill>
                <a:prstClr val="black"/>
              </a:solidFill>
            </a:endParaRPr>
          </a:p>
          <a:p>
            <a:pPr marL="396875" indent="-396875">
              <a:buFont typeface="Wingdings" pitchFamily="2" charset="2"/>
              <a:buChar char="Ø"/>
            </a:pPr>
            <a:r>
              <a:rPr lang="en-US" dirty="0">
                <a:solidFill>
                  <a:prstClr val="black"/>
                </a:solidFill>
              </a:rPr>
              <a:t>Expectation Bias is one of the most common causal factors for pilot deviations.</a:t>
            </a:r>
          </a:p>
          <a:p>
            <a:pPr marL="854075" lvl="1" indent="-396875">
              <a:buFont typeface="Arial" pitchFamily="34" charset="0"/>
              <a:buChar char="•"/>
            </a:pPr>
            <a:r>
              <a:rPr lang="en-US" sz="1600" dirty="0">
                <a:solidFill>
                  <a:prstClr val="black"/>
                </a:solidFill>
              </a:rPr>
              <a:t>Data from the Air Traffic Safety Action Program confirms this fact.</a:t>
            </a:r>
          </a:p>
        </p:txBody>
      </p:sp>
      <p:sp>
        <p:nvSpPr>
          <p:cNvPr id="5" name="Title 1"/>
          <p:cNvSpPr txBox="1">
            <a:spLocks/>
          </p:cNvSpPr>
          <p:nvPr/>
        </p:nvSpPr>
        <p:spPr>
          <a:xfrm>
            <a:off x="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341906"/>
            <a:ext cx="2438400" cy="24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5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000"/>
                                        <p:tgtEl>
                                          <p:spTgt spid="4">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left)">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 y="666756"/>
            <a:ext cx="8229600" cy="461665"/>
          </a:xfrm>
          <a:prstGeom prst="rect">
            <a:avLst/>
          </a:prstGeom>
          <a:solidFill>
            <a:schemeClr val="accent5">
              <a:lumMod val="20000"/>
              <a:lumOff val="80000"/>
            </a:schemeClr>
          </a:solidFill>
        </p:spPr>
        <p:txBody>
          <a:bodyPr wrap="square" rtlCol="0">
            <a:spAutoFit/>
          </a:bodyPr>
          <a:lstStyle/>
          <a:p>
            <a:r>
              <a:rPr lang="en-US" sz="2400" dirty="0">
                <a:solidFill>
                  <a:prstClr val="black"/>
                </a:solidFill>
              </a:rPr>
              <a:t>An Example of Expectation Bias and exceeding Professional Pace</a:t>
            </a:r>
          </a:p>
        </p:txBody>
      </p:sp>
      <p:pic>
        <p:nvPicPr>
          <p:cNvPr id="2050" name="Picture 2">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12" y="1428756"/>
            <a:ext cx="3617913" cy="268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09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304800" y="-2476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200" dirty="0">
                <a:solidFill>
                  <a:prstClr val="white"/>
                </a:solidFill>
              </a:rPr>
              <a:t>navigation DEVIATION Trends</a:t>
            </a:r>
          </a:p>
        </p:txBody>
      </p:sp>
      <p:sp>
        <p:nvSpPr>
          <p:cNvPr id="4" name="TextBox 3"/>
          <p:cNvSpPr txBox="1"/>
          <p:nvPr/>
        </p:nvSpPr>
        <p:spPr>
          <a:xfrm>
            <a:off x="6172200" y="1276366"/>
            <a:ext cx="2895600" cy="2585323"/>
          </a:xfrm>
          <a:prstGeom prst="rect">
            <a:avLst/>
          </a:prstGeom>
          <a:noFill/>
        </p:spPr>
        <p:txBody>
          <a:bodyPr wrap="square" rtlCol="0">
            <a:spAutoFit/>
          </a:bodyPr>
          <a:lstStyle/>
          <a:p>
            <a:pPr marL="285750" indent="-285750">
              <a:buFont typeface="Wingdings" pitchFamily="2" charset="2"/>
              <a:buChar char="Ø"/>
            </a:pPr>
            <a:r>
              <a:rPr lang="en-US" dirty="0">
                <a:solidFill>
                  <a:prstClr val="black"/>
                </a:solidFill>
                <a:latin typeface="Arial"/>
              </a:rPr>
              <a:t>Previously the trend for Navigation Deviations was showing a decrease.</a:t>
            </a:r>
          </a:p>
          <a:p>
            <a:endParaRPr lang="en-US" dirty="0">
              <a:solidFill>
                <a:prstClr val="black"/>
              </a:solidFill>
              <a:latin typeface="Arial"/>
            </a:endParaRPr>
          </a:p>
          <a:p>
            <a:pPr marL="285750" indent="-285750">
              <a:buFont typeface="Wingdings" pitchFamily="2" charset="2"/>
              <a:buChar char="Ø"/>
            </a:pPr>
            <a:r>
              <a:rPr lang="en-US" dirty="0">
                <a:solidFill>
                  <a:prstClr val="black"/>
                </a:solidFill>
                <a:latin typeface="Arial"/>
              </a:rPr>
              <a:t>Navigation Deviation rates are now showing a trend that has rapidly increased.</a:t>
            </a:r>
          </a:p>
        </p:txBody>
      </p:sp>
      <p:grpSp>
        <p:nvGrpSpPr>
          <p:cNvPr id="7" name="Group 6"/>
          <p:cNvGrpSpPr/>
          <p:nvPr/>
        </p:nvGrpSpPr>
        <p:grpSpPr>
          <a:xfrm>
            <a:off x="304800" y="868044"/>
            <a:ext cx="5562600" cy="3684906"/>
            <a:chOff x="685800" y="868044"/>
            <a:chExt cx="5181600" cy="332017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044"/>
              <a:ext cx="5021473" cy="332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548836" y="2800350"/>
              <a:ext cx="1295400" cy="914400"/>
            </a:xfrm>
            <a:prstGeom prst="ellipse">
              <a:avLst/>
            </a:prstGeom>
            <a:noFill/>
            <a:ln w="31750" cap="flat" cmpd="sng" algn="ctr">
              <a:solidFill>
                <a:srgbClr val="00B050"/>
              </a:solid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latin typeface="Arial"/>
              </a:endParaRPr>
            </a:p>
          </p:txBody>
        </p:sp>
        <p:sp>
          <p:nvSpPr>
            <p:cNvPr id="6" name="Oval 5"/>
            <p:cNvSpPr/>
            <p:nvPr/>
          </p:nvSpPr>
          <p:spPr>
            <a:xfrm>
              <a:off x="4191000" y="2038350"/>
              <a:ext cx="1676400" cy="914400"/>
            </a:xfrm>
            <a:prstGeom prst="ellipse">
              <a:avLst/>
            </a:prstGeom>
            <a:noFill/>
            <a:ln w="3175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a:defRPr/>
              </a:pPr>
              <a:endParaRPr lang="en-US" kern="0">
                <a:solidFill>
                  <a:prstClr val="white"/>
                </a:solidFill>
                <a:latin typeface="Arial"/>
              </a:endParaRPr>
            </a:p>
          </p:txBody>
        </p:sp>
      </p:grpSp>
    </p:spTree>
    <p:extLst>
      <p:ext uri="{BB962C8B-B14F-4D97-AF65-F5344CB8AC3E}">
        <p14:creationId xmlns:p14="http://schemas.microsoft.com/office/powerpoint/2010/main" val="85018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66176"/>
            <a:ext cx="7772400" cy="3139321"/>
          </a:xfrm>
          <a:prstGeom prst="rect">
            <a:avLst/>
          </a:prstGeom>
          <a:noFill/>
        </p:spPr>
        <p:txBody>
          <a:bodyPr wrap="square" rtlCol="0">
            <a:spAutoFit/>
          </a:bodyPr>
          <a:lstStyle/>
          <a:p>
            <a:r>
              <a:rPr lang="en-US" dirty="0">
                <a:solidFill>
                  <a:prstClr val="black"/>
                </a:solidFill>
              </a:rPr>
              <a:t>Where did the controller expect LJ6 to cross?</a:t>
            </a:r>
          </a:p>
          <a:p>
            <a:endParaRPr lang="en-US" dirty="0">
              <a:solidFill>
                <a:prstClr val="black"/>
              </a:solidFill>
            </a:endParaRPr>
          </a:p>
          <a:p>
            <a:r>
              <a:rPr lang="en-US" dirty="0">
                <a:solidFill>
                  <a:prstClr val="black"/>
                </a:solidFill>
              </a:rPr>
              <a:t>What were the first indications of Expectation Bias?</a:t>
            </a:r>
          </a:p>
          <a:p>
            <a:endParaRPr lang="en-US" dirty="0">
              <a:solidFill>
                <a:prstClr val="black"/>
              </a:solidFill>
            </a:endParaRPr>
          </a:p>
          <a:p>
            <a:r>
              <a:rPr lang="en-US" dirty="0">
                <a:solidFill>
                  <a:prstClr val="black"/>
                </a:solidFill>
              </a:rPr>
              <a:t>Is it likely LJ6 was in a rush? Could Professional Pace be at risk?</a:t>
            </a:r>
          </a:p>
          <a:p>
            <a:endParaRPr lang="en-US" dirty="0">
              <a:solidFill>
                <a:prstClr val="black"/>
              </a:solidFill>
            </a:endParaRPr>
          </a:p>
          <a:p>
            <a:r>
              <a:rPr lang="en-US" dirty="0">
                <a:solidFill>
                  <a:prstClr val="black"/>
                </a:solidFill>
              </a:rPr>
              <a:t>When would you have slowed the pace of the flight deck, why?</a:t>
            </a:r>
          </a:p>
          <a:p>
            <a:endParaRPr lang="en-US" dirty="0">
              <a:solidFill>
                <a:prstClr val="black"/>
              </a:solidFill>
            </a:endParaRPr>
          </a:p>
          <a:p>
            <a:r>
              <a:rPr lang="en-US" dirty="0">
                <a:solidFill>
                  <a:prstClr val="black"/>
                </a:solidFill>
              </a:rPr>
              <a:t>Were the pilots of LJ6 solely at fault? </a:t>
            </a:r>
          </a:p>
          <a:p>
            <a:endParaRPr lang="en-US" dirty="0">
              <a:solidFill>
                <a:prstClr val="black"/>
              </a:solidFill>
            </a:endParaRPr>
          </a:p>
          <a:p>
            <a:r>
              <a:rPr lang="en-US" dirty="0">
                <a:solidFill>
                  <a:prstClr val="black"/>
                </a:solidFill>
              </a:rPr>
              <a:t>What were the indications that extra vigilance was required by all parties?</a:t>
            </a:r>
          </a:p>
        </p:txBody>
      </p:sp>
      <p:sp>
        <p:nvSpPr>
          <p:cNvPr id="3" name="TextBox 2"/>
          <p:cNvSpPr txBox="1"/>
          <p:nvPr/>
        </p:nvSpPr>
        <p:spPr>
          <a:xfrm>
            <a:off x="754380" y="742950"/>
            <a:ext cx="7543800" cy="523220"/>
          </a:xfrm>
          <a:prstGeom prst="rect">
            <a:avLst/>
          </a:prstGeom>
          <a:noFill/>
        </p:spPr>
        <p:txBody>
          <a:bodyPr wrap="square" rtlCol="0">
            <a:spAutoFit/>
          </a:bodyPr>
          <a:lstStyle/>
          <a:p>
            <a:pPr algn="ctr"/>
            <a:r>
              <a:rPr lang="en-US" sz="2800" dirty="0">
                <a:solidFill>
                  <a:prstClr val="black"/>
                </a:solidFill>
              </a:rPr>
              <a:t>POINTS OF THOUGHT</a:t>
            </a:r>
          </a:p>
        </p:txBody>
      </p:sp>
      <p:sp>
        <p:nvSpPr>
          <p:cNvPr id="4" name="Title 1"/>
          <p:cNvSpPr txBox="1">
            <a:spLocks/>
          </p:cNvSpPr>
          <p:nvPr/>
        </p:nvSpPr>
        <p:spPr>
          <a:xfrm>
            <a:off x="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spTree>
    <p:extLst>
      <p:ext uri="{BB962C8B-B14F-4D97-AF65-F5344CB8AC3E}">
        <p14:creationId xmlns:p14="http://schemas.microsoft.com/office/powerpoint/2010/main" val="10209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0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0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10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left)">
                                      <p:cBhvr>
                                        <p:cTn id="2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12" y="1468185"/>
            <a:ext cx="3840923" cy="1384995"/>
          </a:xfrm>
          <a:prstGeom prst="rect">
            <a:avLst/>
          </a:prstGeom>
        </p:spPr>
        <p:txBody>
          <a:bodyPr wrap="none">
            <a:spAutoFit/>
          </a:bodyPr>
          <a:lstStyle/>
          <a:p>
            <a:pPr marL="514350" indent="-514350">
              <a:buFont typeface="+mj-lt"/>
              <a:buAutoNum type="arabicParenR"/>
            </a:pPr>
            <a:r>
              <a:rPr lang="en-US" sz="1200" dirty="0">
                <a:solidFill>
                  <a:srgbClr val="1F497D">
                    <a:lumMod val="40000"/>
                    <a:lumOff val="60000"/>
                  </a:srgbClr>
                </a:solidFill>
              </a:rPr>
              <a:t>Failure to comply with ATC instructions</a:t>
            </a:r>
          </a:p>
          <a:p>
            <a:endParaRPr lang="en-US" sz="1200" dirty="0">
              <a:solidFill>
                <a:prstClr val="black"/>
              </a:solidFill>
            </a:endParaRPr>
          </a:p>
          <a:p>
            <a:pPr marL="514350" indent="-514350">
              <a:buFont typeface="+mj-lt"/>
              <a:buAutoNum type="arabicParenR" startAt="2"/>
            </a:pPr>
            <a:r>
              <a:rPr lang="en-US" sz="2000" dirty="0">
                <a:solidFill>
                  <a:prstClr val="black"/>
                </a:solidFill>
              </a:rPr>
              <a:t>Lack of familiarity with airport</a:t>
            </a:r>
          </a:p>
          <a:p>
            <a:pPr marL="514350" indent="-514350">
              <a:buFont typeface="+mj-lt"/>
              <a:buAutoNum type="arabicParenR" startAt="2"/>
            </a:pPr>
            <a:endParaRPr lang="en-US" sz="2000" dirty="0">
              <a:solidFill>
                <a:prstClr val="black"/>
              </a:solidFill>
            </a:endParaRPr>
          </a:p>
          <a:p>
            <a:pPr marL="514350" indent="-514350">
              <a:buFont typeface="+mj-lt"/>
              <a:buAutoNum type="arabicParenR" startAt="2"/>
            </a:pPr>
            <a:r>
              <a:rPr lang="en-US" sz="2000" dirty="0">
                <a:solidFill>
                  <a:prstClr val="black"/>
                </a:solidFill>
              </a:rPr>
              <a:t>Non-conformance with SOP</a:t>
            </a:r>
          </a:p>
        </p:txBody>
      </p:sp>
      <p:sp>
        <p:nvSpPr>
          <p:cNvPr id="4" name="Rectangle 3"/>
          <p:cNvSpPr/>
          <p:nvPr/>
        </p:nvSpPr>
        <p:spPr>
          <a:xfrm>
            <a:off x="4724411" y="1809751"/>
            <a:ext cx="3840923"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33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sp>
        <p:nvSpPr>
          <p:cNvPr id="8" name="TextBox 7"/>
          <p:cNvSpPr txBox="1"/>
          <p:nvPr/>
        </p:nvSpPr>
        <p:spPr>
          <a:xfrm>
            <a:off x="762000" y="971550"/>
            <a:ext cx="7620000" cy="1938992"/>
          </a:xfrm>
          <a:prstGeom prst="rect">
            <a:avLst/>
          </a:prstGeom>
          <a:noFill/>
        </p:spPr>
        <p:txBody>
          <a:bodyPr wrap="square" rtlCol="0">
            <a:spAutoFit/>
          </a:bodyPr>
          <a:lstStyle/>
          <a:p>
            <a:pPr algn="ctr"/>
            <a:r>
              <a:rPr lang="en-US" sz="2400" dirty="0">
                <a:solidFill>
                  <a:prstClr val="black"/>
                </a:solidFill>
              </a:rPr>
              <a:t>These two categories are very closely related</a:t>
            </a:r>
          </a:p>
          <a:p>
            <a:pPr algn="ctr"/>
            <a:endParaRPr lang="en-US" sz="2400" dirty="0">
              <a:solidFill>
                <a:prstClr val="black"/>
              </a:solidFill>
            </a:endParaRPr>
          </a:p>
          <a:p>
            <a:pPr algn="ctr"/>
            <a:r>
              <a:rPr lang="en-US" sz="2400" dirty="0">
                <a:solidFill>
                  <a:prstClr val="black"/>
                </a:solidFill>
              </a:rPr>
              <a:t>Here are a few suggestions:</a:t>
            </a:r>
          </a:p>
          <a:p>
            <a:pPr algn="ctr"/>
            <a:endParaRPr lang="en-US" sz="2400" dirty="0">
              <a:solidFill>
                <a:prstClr val="black"/>
              </a:solidFill>
            </a:endParaRPr>
          </a:p>
          <a:p>
            <a:pPr algn="ctr"/>
            <a:r>
              <a:rPr lang="en-US" sz="2400" dirty="0">
                <a:solidFill>
                  <a:prstClr val="black"/>
                </a:solidFill>
              </a:rPr>
              <a:t> </a:t>
            </a:r>
          </a:p>
        </p:txBody>
      </p:sp>
    </p:spTree>
    <p:extLst>
      <p:ext uri="{BB962C8B-B14F-4D97-AF65-F5344CB8AC3E}">
        <p14:creationId xmlns:p14="http://schemas.microsoft.com/office/powerpoint/2010/main" val="33317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left)">
                                      <p:cBhvr>
                                        <p:cTn id="10"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28600" y="3105150"/>
            <a:ext cx="82296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solidFill>
                <a:prstClr val="black"/>
              </a:solidFill>
            </a:endParaRPr>
          </a:p>
          <a:p>
            <a:r>
              <a:rPr lang="en-US" sz="2000" dirty="0">
                <a:solidFill>
                  <a:prstClr val="black"/>
                </a:solidFill>
              </a:rPr>
              <a:t>Careful monitoring of the aircraft position during taxi by both crewmembers. In some cases, this will require the delay of checklist completion. (FOM)</a:t>
            </a:r>
            <a:endParaRPr lang="en-US" sz="1800" dirty="0">
              <a:solidFill>
                <a:prstClr val="black"/>
              </a:solidFill>
            </a:endParaRPr>
          </a:p>
          <a:p>
            <a:endParaRPr lang="en-US" sz="1800" dirty="0">
              <a:solidFill>
                <a:prstClr val="black"/>
              </a:solidFill>
            </a:endParaRPr>
          </a:p>
        </p:txBody>
      </p:sp>
      <p:sp>
        <p:nvSpPr>
          <p:cNvPr id="3" name="Title 1"/>
          <p:cNvSpPr txBox="1">
            <a:spLocks/>
          </p:cNvSpPr>
          <p:nvPr/>
        </p:nvSpPr>
        <p:spPr>
          <a:xfrm>
            <a:off x="426720" y="-95250"/>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780" y="971550"/>
            <a:ext cx="4305300" cy="181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1276356"/>
            <a:ext cx="4427220" cy="1200329"/>
          </a:xfrm>
          <a:prstGeom prst="rect">
            <a:avLst/>
          </a:prstGeom>
        </p:spPr>
        <p:txBody>
          <a:bodyPr wrap="square">
            <a:spAutoFit/>
          </a:bodyPr>
          <a:lstStyle/>
          <a:p>
            <a:pPr marL="285750" indent="-285750">
              <a:buFont typeface="Arial" pitchFamily="34" charset="0"/>
              <a:buChar char="•"/>
            </a:pPr>
            <a:r>
              <a:rPr lang="en-US" dirty="0">
                <a:solidFill>
                  <a:prstClr val="black"/>
                </a:solidFill>
              </a:rPr>
              <a:t>Review the cleared or likely taxi route, including all “hotspots” and possible incursion points prior to taxi or during the approach briefing. (SOP)</a:t>
            </a:r>
          </a:p>
        </p:txBody>
      </p:sp>
    </p:spTree>
    <p:extLst>
      <p:ext uri="{BB962C8B-B14F-4D97-AF65-F5344CB8AC3E}">
        <p14:creationId xmlns:p14="http://schemas.microsoft.com/office/powerpoint/2010/main" val="30438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4795" y="742951"/>
            <a:ext cx="82296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dirty="0">
              <a:solidFill>
                <a:prstClr val="black"/>
              </a:solidFill>
            </a:endParaRPr>
          </a:p>
          <a:p>
            <a:r>
              <a:rPr lang="en-US" sz="1800" dirty="0">
                <a:solidFill>
                  <a:prstClr val="black"/>
                </a:solidFill>
              </a:rPr>
              <a:t>If any doubt exists regarding the aircraft position or Air Traffic Control (ATC) instructions, the aircraft should be stopped and clarification obtained immediately. (SOP) </a:t>
            </a:r>
          </a:p>
          <a:p>
            <a:endParaRPr lang="en-US" sz="1800" dirty="0">
              <a:solidFill>
                <a:prstClr val="black"/>
              </a:solidFill>
            </a:endParaRPr>
          </a:p>
          <a:p>
            <a:r>
              <a:rPr lang="en-US" sz="1800" dirty="0">
                <a:solidFill>
                  <a:prstClr val="black"/>
                </a:solidFill>
              </a:rPr>
              <a:t>Read back all “hold short” instructions issued by ATC. (FOM)</a:t>
            </a:r>
          </a:p>
          <a:p>
            <a:endParaRPr lang="en-US" sz="1800" dirty="0">
              <a:solidFill>
                <a:prstClr val="black"/>
              </a:solidFill>
            </a:endParaRPr>
          </a:p>
          <a:p>
            <a:r>
              <a:rPr lang="en-US" sz="1800" dirty="0">
                <a:solidFill>
                  <a:prstClr val="black"/>
                </a:solidFill>
              </a:rPr>
              <a:t>Understand the purpose and significance of all ground markings, signs and lighting….. </a:t>
            </a:r>
          </a:p>
          <a:p>
            <a:pPr marL="0" indent="0">
              <a:buFont typeface="Arial" pitchFamily="34" charset="0"/>
              <a:buNone/>
            </a:pPr>
            <a:endParaRPr lang="en-US" sz="1800" dirty="0">
              <a:solidFill>
                <a:prstClr val="black"/>
              </a:solidFill>
            </a:endParaRPr>
          </a:p>
        </p:txBody>
      </p:sp>
      <p:sp>
        <p:nvSpPr>
          <p:cNvPr id="3" name="Title 1"/>
          <p:cNvSpPr txBox="1">
            <a:spLocks/>
          </p:cNvSpPr>
          <p:nvPr/>
        </p:nvSpPr>
        <p:spPr>
          <a:xfrm>
            <a:off x="330495" y="-86965"/>
            <a:ext cx="8458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prstClr val="white"/>
                </a:solidFill>
              </a:rPr>
              <a:t>MITIGATION TECHNIQUES</a:t>
            </a:r>
          </a:p>
        </p:txBody>
      </p:sp>
    </p:spTree>
    <p:extLst>
      <p:ext uri="{BB962C8B-B14F-4D97-AF65-F5344CB8AC3E}">
        <p14:creationId xmlns:p14="http://schemas.microsoft.com/office/powerpoint/2010/main" val="27859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1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5280" y="2266950"/>
            <a:ext cx="85344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black"/>
                </a:solidFill>
              </a:rPr>
              <a:t>Airport Sign and Marking Review</a:t>
            </a:r>
            <a:endParaRPr lang="en-US" dirty="0">
              <a:solidFill>
                <a:prstClr val="black"/>
              </a:solidFill>
            </a:endParaRPr>
          </a:p>
        </p:txBody>
      </p:sp>
    </p:spTree>
    <p:extLst>
      <p:ext uri="{BB962C8B-B14F-4D97-AF65-F5344CB8AC3E}">
        <p14:creationId xmlns:p14="http://schemas.microsoft.com/office/powerpoint/2010/main" val="4225040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534400" cy="857250"/>
          </a:xfrm>
        </p:spPr>
        <p:txBody>
          <a:bodyPr/>
          <a:lstStyle/>
          <a:p>
            <a:pPr algn="ctr"/>
            <a:r>
              <a:rPr lang="en-US" sz="3200" dirty="0">
                <a:solidFill>
                  <a:schemeClr val="bg1"/>
                </a:solidFill>
              </a:rPr>
              <a:t>Airport Sign and Marking Review</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640" y="1200150"/>
            <a:ext cx="4991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46890" y="3389496"/>
            <a:ext cx="4800600" cy="369332"/>
          </a:xfrm>
          <a:prstGeom prst="rect">
            <a:avLst/>
          </a:prstGeom>
          <a:noFill/>
        </p:spPr>
        <p:txBody>
          <a:bodyPr wrap="square" rtlCol="0">
            <a:spAutoFit/>
          </a:bodyPr>
          <a:lstStyle/>
          <a:p>
            <a:r>
              <a:rPr lang="en-US" dirty="0">
                <a:solidFill>
                  <a:prstClr val="black"/>
                </a:solidFill>
              </a:rPr>
              <a:t>Denotes entrance to runway from a taxiway.</a:t>
            </a:r>
          </a:p>
        </p:txBody>
      </p:sp>
      <p:sp>
        <p:nvSpPr>
          <p:cNvPr id="4" name="TextBox 3"/>
          <p:cNvSpPr txBox="1"/>
          <p:nvPr/>
        </p:nvSpPr>
        <p:spPr>
          <a:xfrm>
            <a:off x="1295400" y="4312682"/>
            <a:ext cx="6705600" cy="369332"/>
          </a:xfrm>
          <a:prstGeom prst="rect">
            <a:avLst/>
          </a:prstGeom>
          <a:noFill/>
        </p:spPr>
        <p:txBody>
          <a:bodyPr wrap="square" rtlCol="0">
            <a:spAutoFit/>
          </a:bodyPr>
          <a:lstStyle/>
          <a:p>
            <a:r>
              <a:rPr lang="en-US" b="1" dirty="0">
                <a:solidFill>
                  <a:prstClr val="black"/>
                </a:solidFill>
              </a:rPr>
              <a:t>MANDATORY: </a:t>
            </a:r>
            <a:r>
              <a:rPr lang="en-US" dirty="0">
                <a:solidFill>
                  <a:prstClr val="black"/>
                </a:solidFill>
              </a:rPr>
              <a:t> Hold position for Taxiway/runway Intersection</a:t>
            </a:r>
            <a:endParaRPr lang="en-US" b="1" dirty="0">
              <a:solidFill>
                <a:prstClr val="black"/>
              </a:solidFill>
            </a:endParaRPr>
          </a:p>
        </p:txBody>
      </p:sp>
      <p:sp>
        <p:nvSpPr>
          <p:cNvPr id="6" name="TextBox 5"/>
          <p:cNvSpPr txBox="1"/>
          <p:nvPr/>
        </p:nvSpPr>
        <p:spPr>
          <a:xfrm>
            <a:off x="2146890" y="3799805"/>
            <a:ext cx="4800600" cy="369332"/>
          </a:xfrm>
          <a:prstGeom prst="rect">
            <a:avLst/>
          </a:prstGeom>
          <a:noFill/>
        </p:spPr>
        <p:txBody>
          <a:bodyPr wrap="square" rtlCol="0">
            <a:spAutoFit/>
          </a:bodyPr>
          <a:lstStyle/>
          <a:p>
            <a:r>
              <a:rPr lang="en-US" dirty="0">
                <a:solidFill>
                  <a:prstClr val="black"/>
                </a:solidFill>
              </a:rPr>
              <a:t>Also denotes intersection Runway.</a:t>
            </a:r>
          </a:p>
        </p:txBody>
      </p:sp>
    </p:spTree>
    <p:extLst>
      <p:ext uri="{BB962C8B-B14F-4D97-AF65-F5344CB8AC3E}">
        <p14:creationId xmlns:p14="http://schemas.microsoft.com/office/powerpoint/2010/main" val="1592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534400" cy="857250"/>
          </a:xfrm>
        </p:spPr>
        <p:txBody>
          <a:bodyPr/>
          <a:lstStyle/>
          <a:p>
            <a:pPr algn="ctr"/>
            <a:r>
              <a:rPr lang="en-US" sz="3200" dirty="0">
                <a:solidFill>
                  <a:schemeClr val="bg1"/>
                </a:solidFill>
              </a:rPr>
              <a:t>Airport Sign and Marking Review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4610" y="1200152"/>
            <a:ext cx="36290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3562350"/>
            <a:ext cx="5257800" cy="369332"/>
          </a:xfrm>
          <a:prstGeom prst="rect">
            <a:avLst/>
          </a:prstGeom>
          <a:noFill/>
        </p:spPr>
        <p:txBody>
          <a:bodyPr wrap="square" rtlCol="0">
            <a:spAutoFit/>
          </a:bodyPr>
          <a:lstStyle/>
          <a:p>
            <a:r>
              <a:rPr lang="en-US" dirty="0">
                <a:solidFill>
                  <a:prstClr val="black"/>
                </a:solidFill>
              </a:rPr>
              <a:t>Identifies taxiway on which the aircraft is located </a:t>
            </a:r>
          </a:p>
        </p:txBody>
      </p:sp>
    </p:spTree>
    <p:extLst>
      <p:ext uri="{BB962C8B-B14F-4D97-AF65-F5344CB8AC3E}">
        <p14:creationId xmlns:p14="http://schemas.microsoft.com/office/powerpoint/2010/main" val="319564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12" y="1123952"/>
            <a:ext cx="3533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52600" y="3257556"/>
            <a:ext cx="5410200" cy="1200329"/>
          </a:xfrm>
          <a:prstGeom prst="rect">
            <a:avLst/>
          </a:prstGeom>
          <a:noFill/>
        </p:spPr>
        <p:txBody>
          <a:bodyPr wrap="square" rtlCol="0">
            <a:spAutoFit/>
          </a:bodyPr>
          <a:lstStyle/>
          <a:p>
            <a:pPr algn="ctr"/>
            <a:r>
              <a:rPr lang="en-US" dirty="0">
                <a:solidFill>
                  <a:prstClr val="black"/>
                </a:solidFill>
              </a:rPr>
              <a:t>Identifies Runway on which the aircraft is located</a:t>
            </a:r>
          </a:p>
          <a:p>
            <a:pPr algn="ctr"/>
            <a:endParaRPr lang="en-US" dirty="0">
              <a:solidFill>
                <a:prstClr val="black"/>
              </a:solidFill>
            </a:endParaRPr>
          </a:p>
          <a:p>
            <a:pPr algn="ctr"/>
            <a:r>
              <a:rPr lang="en-US" dirty="0">
                <a:solidFill>
                  <a:prstClr val="black"/>
                </a:solidFill>
              </a:rPr>
              <a:t>Normally located where the proximity of two runways to one another could cause confusion</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18251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1200152"/>
            <a:ext cx="50482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3372293"/>
            <a:ext cx="6629400" cy="369332"/>
          </a:xfrm>
          <a:prstGeom prst="rect">
            <a:avLst/>
          </a:prstGeom>
          <a:noFill/>
        </p:spPr>
        <p:txBody>
          <a:bodyPr wrap="square" rtlCol="0">
            <a:spAutoFit/>
          </a:bodyPr>
          <a:lstStyle/>
          <a:p>
            <a:pPr algn="ctr"/>
            <a:r>
              <a:rPr lang="en-US" dirty="0">
                <a:solidFill>
                  <a:prstClr val="black"/>
                </a:solidFill>
              </a:rPr>
              <a:t>Runway Safety Area and Runway Approach Area Boundary</a:t>
            </a:r>
          </a:p>
        </p:txBody>
      </p:sp>
      <p:sp>
        <p:nvSpPr>
          <p:cNvPr id="5" name="TextBox 4"/>
          <p:cNvSpPr txBox="1"/>
          <p:nvPr/>
        </p:nvSpPr>
        <p:spPr>
          <a:xfrm>
            <a:off x="914400" y="3753293"/>
            <a:ext cx="6629400" cy="923330"/>
          </a:xfrm>
          <a:prstGeom prst="rect">
            <a:avLst/>
          </a:prstGeom>
          <a:noFill/>
        </p:spPr>
        <p:txBody>
          <a:bodyPr wrap="square" rtlCol="0">
            <a:spAutoFit/>
          </a:bodyPr>
          <a:lstStyle/>
          <a:p>
            <a:pPr algn="ctr"/>
            <a:r>
              <a:rPr lang="en-US" dirty="0">
                <a:solidFill>
                  <a:prstClr val="black"/>
                </a:solidFill>
              </a:rPr>
              <a:t>Identifies exit boundary for an RSA/OFZ</a:t>
            </a:r>
          </a:p>
          <a:p>
            <a:pPr algn="ctr"/>
            <a:r>
              <a:rPr lang="en-US" dirty="0">
                <a:solidFill>
                  <a:prstClr val="black"/>
                </a:solidFill>
              </a:rPr>
              <a:t>Located on taxiways and on backside of certain runway/taxiway holding position signs or runway approach area signs</a:t>
            </a:r>
          </a:p>
        </p:txBody>
      </p:sp>
      <p:sp>
        <p:nvSpPr>
          <p:cNvPr id="6"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8896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200161"/>
            <a:ext cx="8683752" cy="646331"/>
          </a:xfrm>
          <a:prstGeom prst="rect">
            <a:avLst/>
          </a:prstGeom>
        </p:spPr>
        <p:txBody>
          <a:bodyPr wrap="square">
            <a:spAutoFit/>
          </a:bodyPr>
          <a:lstStyle/>
          <a:p>
            <a:pPr algn="ctr"/>
            <a:r>
              <a:rPr lang="en-US" dirty="0">
                <a:solidFill>
                  <a:srgbClr val="00C2E0">
                    <a:lumMod val="50000"/>
                  </a:srgbClr>
                </a:solidFill>
                <a:latin typeface="Arial"/>
              </a:rPr>
              <a:t>The primary causes of Navigation Deviations occur during the Pre-Departure Phase!</a:t>
            </a:r>
            <a:endParaRPr lang="en-US" sz="2000" dirty="0">
              <a:solidFill>
                <a:prstClr val="black"/>
              </a:solidFill>
              <a:latin typeface="Arial"/>
            </a:endParaRPr>
          </a:p>
        </p:txBody>
      </p:sp>
      <p:sp>
        <p:nvSpPr>
          <p:cNvPr id="8" name="Title 1"/>
          <p:cNvSpPr txBox="1">
            <a:spLocks/>
          </p:cNvSpPr>
          <p:nvPr/>
        </p:nvSpPr>
        <p:spPr bwMode="black">
          <a:xfrm>
            <a:off x="304800" y="-3238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200" dirty="0">
                <a:solidFill>
                  <a:prstClr val="white"/>
                </a:solidFill>
              </a:rPr>
              <a:t>navigation DEVIATIONS Trends</a:t>
            </a:r>
          </a:p>
        </p:txBody>
      </p:sp>
      <p:sp>
        <p:nvSpPr>
          <p:cNvPr id="9" name="TextBox 8"/>
          <p:cNvSpPr txBox="1"/>
          <p:nvPr/>
        </p:nvSpPr>
        <p:spPr>
          <a:xfrm>
            <a:off x="1522476" y="808869"/>
            <a:ext cx="5943600" cy="523220"/>
          </a:xfrm>
          <a:prstGeom prst="rect">
            <a:avLst/>
          </a:prstGeom>
          <a:noFill/>
        </p:spPr>
        <p:txBody>
          <a:bodyPr wrap="square" rtlCol="0">
            <a:spAutoFit/>
          </a:bodyPr>
          <a:lstStyle/>
          <a:p>
            <a:pPr algn="ctr"/>
            <a:r>
              <a:rPr lang="en-US" sz="2800" b="1" dirty="0">
                <a:solidFill>
                  <a:prstClr val="black"/>
                </a:solidFill>
              </a:rPr>
              <a:t>When are they happening?</a:t>
            </a:r>
          </a:p>
        </p:txBody>
      </p:sp>
      <p:graphicFrame>
        <p:nvGraphicFramePr>
          <p:cNvPr id="10" name="Chart 9"/>
          <p:cNvGraphicFramePr>
            <a:graphicFrameLocks/>
          </p:cNvGraphicFramePr>
          <p:nvPr>
            <p:extLst>
              <p:ext uri="{D42A27DB-BD31-4B8C-83A1-F6EECF244321}">
                <p14:modId xmlns:p14="http://schemas.microsoft.com/office/powerpoint/2010/main" val="1413737029"/>
              </p:ext>
            </p:extLst>
          </p:nvPr>
        </p:nvGraphicFramePr>
        <p:xfrm>
          <a:off x="2057400" y="1550788"/>
          <a:ext cx="5791200" cy="3459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9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2989" y="1119077"/>
            <a:ext cx="503872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3409950"/>
            <a:ext cx="7010400" cy="369332"/>
          </a:xfrm>
          <a:prstGeom prst="rect">
            <a:avLst/>
          </a:prstGeom>
          <a:noFill/>
        </p:spPr>
        <p:txBody>
          <a:bodyPr wrap="square" rtlCol="0">
            <a:spAutoFit/>
          </a:bodyPr>
          <a:lstStyle/>
          <a:p>
            <a:pPr algn="ctr"/>
            <a:r>
              <a:rPr lang="en-US" dirty="0">
                <a:solidFill>
                  <a:prstClr val="black"/>
                </a:solidFill>
              </a:rPr>
              <a:t>Outbound destination marking - defines direction to take-off runway</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378850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12" y="1200150"/>
            <a:ext cx="35528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0200" y="3311892"/>
            <a:ext cx="6324600" cy="369332"/>
          </a:xfrm>
          <a:prstGeom prst="rect">
            <a:avLst/>
          </a:prstGeom>
          <a:noFill/>
        </p:spPr>
        <p:txBody>
          <a:bodyPr wrap="square" rtlCol="0">
            <a:spAutoFit/>
          </a:bodyPr>
          <a:lstStyle/>
          <a:p>
            <a:pPr algn="ctr"/>
            <a:r>
              <a:rPr lang="en-US" dirty="0">
                <a:solidFill>
                  <a:prstClr val="black"/>
                </a:solidFill>
              </a:rPr>
              <a:t>Defines designation/direction of intersecting taxiways</a:t>
            </a:r>
          </a:p>
        </p:txBody>
      </p:sp>
      <p:sp>
        <p:nvSpPr>
          <p:cNvPr id="5" name="TextBox 4"/>
          <p:cNvSpPr txBox="1"/>
          <p:nvPr/>
        </p:nvSpPr>
        <p:spPr>
          <a:xfrm>
            <a:off x="1333500" y="3943356"/>
            <a:ext cx="6858000" cy="461665"/>
          </a:xfrm>
          <a:prstGeom prst="rect">
            <a:avLst/>
          </a:prstGeom>
          <a:noFill/>
        </p:spPr>
        <p:txBody>
          <a:bodyPr wrap="square" rtlCol="0">
            <a:spAutoFit/>
          </a:bodyPr>
          <a:lstStyle/>
          <a:p>
            <a:pPr algn="ctr"/>
            <a:r>
              <a:rPr lang="en-US" sz="2400" dirty="0">
                <a:solidFill>
                  <a:prstClr val="black"/>
                </a:solidFill>
              </a:rPr>
              <a:t>Is this located </a:t>
            </a:r>
            <a:r>
              <a:rPr lang="en-US" sz="2400" i="1" dirty="0">
                <a:solidFill>
                  <a:prstClr val="black"/>
                </a:solidFill>
              </a:rPr>
              <a:t>before</a:t>
            </a:r>
            <a:r>
              <a:rPr lang="en-US" sz="2400" dirty="0">
                <a:solidFill>
                  <a:prstClr val="black"/>
                </a:solidFill>
              </a:rPr>
              <a:t> or </a:t>
            </a:r>
            <a:r>
              <a:rPr lang="en-US" sz="2400" i="1" dirty="0">
                <a:solidFill>
                  <a:prstClr val="black"/>
                </a:solidFill>
              </a:rPr>
              <a:t>after</a:t>
            </a:r>
            <a:r>
              <a:rPr lang="en-US" sz="2400" dirty="0">
                <a:solidFill>
                  <a:prstClr val="black"/>
                </a:solidFill>
              </a:rPr>
              <a:t> the taxiway it denotes?</a:t>
            </a:r>
          </a:p>
        </p:txBody>
      </p:sp>
      <p:sp>
        <p:nvSpPr>
          <p:cNvPr id="6"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32176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275" y="1200152"/>
            <a:ext cx="64674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3248025"/>
            <a:ext cx="7467600" cy="369332"/>
          </a:xfrm>
          <a:prstGeom prst="rect">
            <a:avLst/>
          </a:prstGeom>
          <a:noFill/>
        </p:spPr>
        <p:txBody>
          <a:bodyPr wrap="square" rtlCol="0">
            <a:spAutoFit/>
          </a:bodyPr>
          <a:lstStyle/>
          <a:p>
            <a:pPr algn="ctr"/>
            <a:r>
              <a:rPr lang="en-US" dirty="0">
                <a:solidFill>
                  <a:prstClr val="black"/>
                </a:solidFill>
              </a:rPr>
              <a:t>Denotes entrance to runway from a taxi</a:t>
            </a:r>
          </a:p>
        </p:txBody>
      </p:sp>
      <p:sp>
        <p:nvSpPr>
          <p:cNvPr id="5" name="TextBox 4"/>
          <p:cNvSpPr txBox="1"/>
          <p:nvPr/>
        </p:nvSpPr>
        <p:spPr>
          <a:xfrm>
            <a:off x="847060" y="3867156"/>
            <a:ext cx="7467600" cy="646331"/>
          </a:xfrm>
          <a:prstGeom prst="rect">
            <a:avLst/>
          </a:prstGeom>
          <a:noFill/>
        </p:spPr>
        <p:txBody>
          <a:bodyPr wrap="square" rtlCol="0">
            <a:spAutoFit/>
          </a:bodyPr>
          <a:lstStyle/>
          <a:p>
            <a:pPr algn="ctr"/>
            <a:r>
              <a:rPr lang="en-US" dirty="0">
                <a:solidFill>
                  <a:prstClr val="black"/>
                </a:solidFill>
              </a:rPr>
              <a:t>Located across centerline within 10 feet on hold sign on taxiways and on certain runways</a:t>
            </a:r>
          </a:p>
        </p:txBody>
      </p:sp>
      <p:sp>
        <p:nvSpPr>
          <p:cNvPr id="6"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33284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14007" y="1200150"/>
            <a:ext cx="6477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3181356"/>
            <a:ext cx="7467600" cy="646331"/>
          </a:xfrm>
          <a:prstGeom prst="rect">
            <a:avLst/>
          </a:prstGeom>
          <a:noFill/>
        </p:spPr>
        <p:txBody>
          <a:bodyPr wrap="square" rtlCol="0">
            <a:spAutoFit/>
          </a:bodyPr>
          <a:lstStyle/>
          <a:p>
            <a:pPr algn="ctr"/>
            <a:r>
              <a:rPr lang="en-US" dirty="0">
                <a:solidFill>
                  <a:prstClr val="black"/>
                </a:solidFill>
              </a:rPr>
              <a:t>Denotes location on taxiway or apron where aircraft hold short of another taxiway</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3494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4949" y="1123950"/>
            <a:ext cx="63341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4400" y="3333750"/>
            <a:ext cx="7239000" cy="923330"/>
          </a:xfrm>
          <a:prstGeom prst="rect">
            <a:avLst/>
          </a:prstGeom>
          <a:noFill/>
        </p:spPr>
        <p:txBody>
          <a:bodyPr wrap="square" rtlCol="0">
            <a:spAutoFit/>
          </a:bodyPr>
          <a:lstStyle/>
          <a:p>
            <a:pPr algn="ctr"/>
            <a:r>
              <a:rPr lang="en-US" dirty="0">
                <a:solidFill>
                  <a:prstClr val="black"/>
                </a:solidFill>
              </a:rPr>
              <a:t>Delineates movement area under control of </a:t>
            </a:r>
          </a:p>
          <a:p>
            <a:pPr algn="ctr"/>
            <a:r>
              <a:rPr lang="en-US" dirty="0">
                <a:solidFill>
                  <a:prstClr val="black"/>
                </a:solidFill>
              </a:rPr>
              <a:t>ATCT, from non-movement area.  Located on to ensure wing clearance for taxiing aircraft.</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78501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28750"/>
            <a:ext cx="8839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3257550"/>
            <a:ext cx="7620000" cy="369332"/>
          </a:xfrm>
          <a:prstGeom prst="rect">
            <a:avLst/>
          </a:prstGeom>
          <a:noFill/>
        </p:spPr>
        <p:txBody>
          <a:bodyPr wrap="square" rtlCol="0">
            <a:spAutoFit/>
          </a:bodyPr>
          <a:lstStyle/>
          <a:p>
            <a:pPr algn="ctr"/>
            <a:r>
              <a:rPr lang="en-US" dirty="0">
                <a:solidFill>
                  <a:prstClr val="black"/>
                </a:solidFill>
              </a:rPr>
              <a:t>Defines edge of usable full strength taxiway</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18752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28749"/>
            <a:ext cx="89154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3105150"/>
            <a:ext cx="8839200" cy="369332"/>
          </a:xfrm>
          <a:prstGeom prst="rect">
            <a:avLst/>
          </a:prstGeom>
          <a:noFill/>
        </p:spPr>
        <p:txBody>
          <a:bodyPr wrap="square" rtlCol="0">
            <a:spAutoFit/>
          </a:bodyPr>
          <a:lstStyle/>
          <a:p>
            <a:pPr algn="ctr"/>
            <a:r>
              <a:rPr lang="en-US" dirty="0">
                <a:solidFill>
                  <a:prstClr val="black"/>
                </a:solidFill>
              </a:rPr>
              <a:t>Defines taxiway edge where adjoining pavement is usable</a:t>
            </a:r>
          </a:p>
        </p:txBody>
      </p:sp>
      <p:sp>
        <p:nvSpPr>
          <p:cNvPr id="5" name="Title 1"/>
          <p:cNvSpPr txBox="1">
            <a:spLocks/>
          </p:cNvSpPr>
          <p:nvPr/>
        </p:nvSpPr>
        <p:spPr>
          <a:xfrm>
            <a:off x="0" y="-171450"/>
            <a:ext cx="85344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solidFill>
                  <a:prstClr val="white"/>
                </a:solidFill>
              </a:rPr>
              <a:t>Airport Sign and Marking Review</a:t>
            </a:r>
            <a:endParaRPr lang="en-US" sz="3200" dirty="0">
              <a:solidFill>
                <a:prstClr val="white"/>
              </a:solidFill>
            </a:endParaRPr>
          </a:p>
        </p:txBody>
      </p:sp>
    </p:spTree>
    <p:extLst>
      <p:ext uri="{BB962C8B-B14F-4D97-AF65-F5344CB8AC3E}">
        <p14:creationId xmlns:p14="http://schemas.microsoft.com/office/powerpoint/2010/main" val="29769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
            <a:ext cx="5029200" cy="584775"/>
          </a:xfrm>
          <a:prstGeom prst="rect">
            <a:avLst/>
          </a:prstGeom>
          <a:noFill/>
        </p:spPr>
        <p:txBody>
          <a:bodyPr wrap="square" rtlCol="0">
            <a:spAutoFit/>
          </a:bodyPr>
          <a:lstStyle/>
          <a:p>
            <a:pPr algn="ctr"/>
            <a:r>
              <a:rPr lang="en-US" sz="3200" dirty="0">
                <a:solidFill>
                  <a:prstClr val="white"/>
                </a:solidFill>
              </a:rPr>
              <a:t>TAKEAWAYS</a:t>
            </a:r>
          </a:p>
        </p:txBody>
      </p:sp>
      <p:sp>
        <p:nvSpPr>
          <p:cNvPr id="4" name="TextBox 3"/>
          <p:cNvSpPr txBox="1"/>
          <p:nvPr/>
        </p:nvSpPr>
        <p:spPr>
          <a:xfrm>
            <a:off x="381000" y="601173"/>
            <a:ext cx="7772400" cy="6001643"/>
          </a:xfrm>
          <a:prstGeom prst="rect">
            <a:avLst/>
          </a:prstGeom>
          <a:noFill/>
        </p:spPr>
        <p:txBody>
          <a:bodyPr wrap="square" rtlCol="0">
            <a:spAutoFit/>
          </a:bodyPr>
          <a:lstStyle/>
          <a:p>
            <a:pPr marL="285750" indent="-285750">
              <a:buFont typeface="Wingdings" pitchFamily="2" charset="2"/>
              <a:buChar char="Ø"/>
            </a:pPr>
            <a:r>
              <a:rPr lang="en-US" sz="2400" dirty="0">
                <a:solidFill>
                  <a:prstClr val="black"/>
                </a:solidFill>
              </a:rPr>
              <a:t>Runway Incursions are among the top 3 categories of incidences reported along with Navigation Deviations and Altitude Deviations</a:t>
            </a:r>
          </a:p>
          <a:p>
            <a:endParaRPr lang="en-US" sz="2400" dirty="0">
              <a:solidFill>
                <a:prstClr val="black"/>
              </a:solidFill>
            </a:endParaRPr>
          </a:p>
          <a:p>
            <a:pPr marL="285750" indent="-285750">
              <a:buFont typeface="Wingdings" pitchFamily="2" charset="2"/>
              <a:buChar char="Ø"/>
            </a:pPr>
            <a:r>
              <a:rPr lang="en-US" sz="2400" dirty="0">
                <a:solidFill>
                  <a:prstClr val="black"/>
                </a:solidFill>
              </a:rPr>
              <a:t>Factors to appreciate when avoiding runway incursions include:</a:t>
            </a:r>
          </a:p>
          <a:p>
            <a:pPr marL="742950" lvl="1" indent="-285750">
              <a:buFont typeface="Arial" pitchFamily="34" charset="0"/>
              <a:buChar char="•"/>
            </a:pPr>
            <a:r>
              <a:rPr lang="en-US" sz="2400" dirty="0">
                <a:solidFill>
                  <a:prstClr val="black"/>
                </a:solidFill>
              </a:rPr>
              <a:t>Expectation Bias</a:t>
            </a:r>
          </a:p>
          <a:p>
            <a:pPr marL="742950" lvl="1" indent="-285750">
              <a:buFont typeface="Arial" pitchFamily="34" charset="0"/>
              <a:buChar char="•"/>
            </a:pPr>
            <a:r>
              <a:rPr lang="en-US" sz="2400" dirty="0">
                <a:solidFill>
                  <a:prstClr val="black"/>
                </a:solidFill>
              </a:rPr>
              <a:t>Rushing</a:t>
            </a:r>
          </a:p>
          <a:p>
            <a:pPr marL="742950" lvl="1" indent="-285750">
              <a:buFont typeface="Arial" pitchFamily="34" charset="0"/>
              <a:buChar char="•"/>
            </a:pPr>
            <a:r>
              <a:rPr lang="en-US" sz="2400" dirty="0">
                <a:solidFill>
                  <a:prstClr val="black"/>
                </a:solidFill>
              </a:rPr>
              <a:t>Miscommunication</a:t>
            </a:r>
          </a:p>
          <a:p>
            <a:pPr marL="742950" lvl="1" indent="-285750">
              <a:buFont typeface="Arial" pitchFamily="34" charset="0"/>
              <a:buChar char="•"/>
            </a:pPr>
            <a:r>
              <a:rPr lang="en-US" sz="2400" dirty="0">
                <a:solidFill>
                  <a:prstClr val="black"/>
                </a:solidFill>
              </a:rPr>
              <a:t>Disregarding SOP</a:t>
            </a:r>
          </a:p>
          <a:p>
            <a:pPr marL="742950" lvl="1" indent="-285750">
              <a:buFont typeface="Arial" pitchFamily="34" charset="0"/>
              <a:buChar char="•"/>
            </a:pPr>
            <a:r>
              <a:rPr lang="en-US" sz="2400" dirty="0">
                <a:solidFill>
                  <a:prstClr val="black"/>
                </a:solidFill>
              </a:rPr>
              <a:t>Lack of familiarization with airport diagram</a:t>
            </a:r>
          </a:p>
          <a:p>
            <a:pPr marL="742950" lvl="1" indent="-285750">
              <a:buFont typeface="Wingdings" pitchFamily="2" charset="2"/>
              <a:buChar char="Ø"/>
            </a:pPr>
            <a:endParaRPr lang="en-US" sz="2400" dirty="0">
              <a:solidFill>
                <a:prstClr val="black"/>
              </a:solidFill>
            </a:endParaRPr>
          </a:p>
          <a:p>
            <a:pPr marL="742950" lvl="1" indent="-285750">
              <a:buFont typeface="Wingdings" pitchFamily="2" charset="2"/>
              <a:buChar char="Ø"/>
            </a:pPr>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15763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1000"/>
                                        <p:tgtEl>
                                          <p:spTgt spid="4">
                                            <p:txEl>
                                              <p:pRg st="2" end="2"/>
                                            </p:txEl>
                                          </p:spTgt>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1000"/>
                                        <p:tgtEl>
                                          <p:spTgt spid="4">
                                            <p:txEl>
                                              <p:pRg st="3" end="3"/>
                                            </p:txEl>
                                          </p:spTgt>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down)">
                                      <p:cBhvr>
                                        <p:cTn id="20" dur="1000"/>
                                        <p:tgtEl>
                                          <p:spTgt spid="4">
                                            <p:txEl>
                                              <p:pRg st="4" end="4"/>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1000"/>
                                        <p:tgtEl>
                                          <p:spTgt spid="4">
                                            <p:txEl>
                                              <p:pRg st="5" end="5"/>
                                            </p:txEl>
                                          </p:spTgt>
                                        </p:tgtEl>
                                      </p:cBhvr>
                                    </p:animEffect>
                                  </p:childTnLst>
                                </p:cTn>
                              </p:par>
                            </p:childTnLst>
                          </p:cTn>
                        </p:par>
                        <p:par>
                          <p:cTn id="25" fill="hold">
                            <p:stCondLst>
                              <p:cond delay="4000"/>
                            </p:stCondLst>
                            <p:childTnLst>
                              <p:par>
                                <p:cTn id="26" presetID="22" presetClass="entr" presetSubtype="4"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1000"/>
                                        <p:tgtEl>
                                          <p:spTgt spid="4">
                                            <p:txEl>
                                              <p:pRg st="6" end="6"/>
                                            </p:txEl>
                                          </p:spTgt>
                                        </p:tgtEl>
                                      </p:cBhvr>
                                    </p:animEffect>
                                  </p:childTnLst>
                                </p:cTn>
                              </p:par>
                            </p:childTnLst>
                          </p:cTn>
                        </p:par>
                        <p:par>
                          <p:cTn id="29" fill="hold">
                            <p:stCondLst>
                              <p:cond delay="5000"/>
                            </p:stCondLst>
                            <p:childTnLst>
                              <p:par>
                                <p:cTn id="30" presetID="22" presetClass="entr" presetSubtype="4"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95250"/>
            <a:ext cx="5486400" cy="707886"/>
          </a:xfrm>
          <a:prstGeom prst="rect">
            <a:avLst/>
          </a:prstGeom>
          <a:noFill/>
        </p:spPr>
        <p:txBody>
          <a:bodyPr wrap="square" rtlCol="0">
            <a:spAutoFit/>
          </a:bodyPr>
          <a:lstStyle/>
          <a:p>
            <a:pPr algn="ctr"/>
            <a:r>
              <a:rPr lang="en-US" sz="4000" dirty="0">
                <a:solidFill>
                  <a:prstClr val="white"/>
                </a:solidFill>
              </a:rPr>
              <a:t>AGENDA</a:t>
            </a:r>
          </a:p>
        </p:txBody>
      </p:sp>
      <p:sp>
        <p:nvSpPr>
          <p:cNvPr id="4" name="TextBox 3"/>
          <p:cNvSpPr txBox="1"/>
          <p:nvPr/>
        </p:nvSpPr>
        <p:spPr>
          <a:xfrm>
            <a:off x="609600" y="971550"/>
            <a:ext cx="7467600" cy="2677656"/>
          </a:xfrm>
          <a:prstGeom prst="rect">
            <a:avLst/>
          </a:prstGeom>
          <a:solidFill>
            <a:schemeClr val="bg1"/>
          </a:solidFill>
        </p:spPr>
        <p:txBody>
          <a:bodyPr wrap="square" rtlCol="0">
            <a:spAutoFit/>
          </a:bodyPr>
          <a:lstStyle/>
          <a:p>
            <a:pPr>
              <a:lnSpc>
                <a:spcPct val="150000"/>
              </a:lnSpc>
            </a:pPr>
            <a:r>
              <a:rPr lang="en-US" sz="2800" dirty="0">
                <a:solidFill>
                  <a:prstClr val="black"/>
                </a:solidFill>
              </a:rPr>
              <a:t>1 – Navigation Deviations</a:t>
            </a:r>
          </a:p>
          <a:p>
            <a:pPr>
              <a:lnSpc>
                <a:spcPct val="150000"/>
              </a:lnSpc>
            </a:pPr>
            <a:r>
              <a:rPr lang="en-US" sz="2800" dirty="0">
                <a:solidFill>
                  <a:prstClr val="black"/>
                </a:solidFill>
              </a:rPr>
              <a:t>2 – Altitude Deviations</a:t>
            </a:r>
          </a:p>
          <a:p>
            <a:pPr>
              <a:lnSpc>
                <a:spcPct val="150000"/>
              </a:lnSpc>
            </a:pPr>
            <a:r>
              <a:rPr lang="en-US" sz="2800" dirty="0">
                <a:solidFill>
                  <a:prstClr val="black"/>
                </a:solidFill>
              </a:rPr>
              <a:t>3 – Runway Incursions / Surface Incidents</a:t>
            </a:r>
          </a:p>
          <a:p>
            <a:pPr>
              <a:lnSpc>
                <a:spcPct val="150000"/>
              </a:lnSpc>
            </a:pPr>
            <a:r>
              <a:rPr lang="en-US" sz="2800" dirty="0">
                <a:solidFill>
                  <a:prstClr val="black"/>
                </a:solidFill>
              </a:rPr>
              <a:t>4 – Visual Departures and Arrivals</a:t>
            </a:r>
          </a:p>
        </p:txBody>
      </p:sp>
      <p:sp>
        <p:nvSpPr>
          <p:cNvPr id="6" name="Rectangle 5"/>
          <p:cNvSpPr/>
          <p:nvPr/>
        </p:nvSpPr>
        <p:spPr>
          <a:xfrm>
            <a:off x="706582" y="1159848"/>
            <a:ext cx="6858000" cy="17929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20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460664" y="3105150"/>
            <a:ext cx="5029200" cy="1009650"/>
          </a:xfrm>
        </p:spPr>
        <p:txBody>
          <a:bodyPr/>
          <a:lstStyle/>
          <a:p>
            <a:r>
              <a:rPr lang="en-US" dirty="0">
                <a:solidFill>
                  <a:srgbClr val="002060"/>
                </a:solidFill>
              </a:rPr>
              <a:t>2014 PC Cycle</a:t>
            </a:r>
          </a:p>
        </p:txBody>
      </p:sp>
      <p:sp>
        <p:nvSpPr>
          <p:cNvPr id="6" name="Title 5"/>
          <p:cNvSpPr>
            <a:spLocks noGrp="1"/>
          </p:cNvSpPr>
          <p:nvPr>
            <p:ph type="ctrTitle"/>
          </p:nvPr>
        </p:nvSpPr>
        <p:spPr>
          <a:xfrm>
            <a:off x="304800" y="590550"/>
            <a:ext cx="5029200" cy="1943100"/>
          </a:xfrm>
        </p:spPr>
        <p:txBody>
          <a:bodyPr>
            <a:normAutofit/>
          </a:bodyPr>
          <a:lstStyle/>
          <a:p>
            <a:pPr eaLnBrk="1" hangingPunct="1"/>
            <a:r>
              <a:rPr lang="en-US" cap="none" dirty="0">
                <a:latin typeface="Arial" charset="0"/>
                <a:ea typeface="ＭＳ Ｐゴシック" charset="-128"/>
                <a:cs typeface="Arial" charset="0"/>
              </a:rPr>
              <a:t>Visual Arrivals</a:t>
            </a:r>
            <a:br>
              <a:rPr lang="en-US" cap="none" dirty="0">
                <a:latin typeface="Arial" charset="0"/>
                <a:ea typeface="ＭＳ Ｐゴシック" charset="-128"/>
                <a:cs typeface="Arial" charset="0"/>
              </a:rPr>
            </a:br>
            <a:r>
              <a:rPr lang="en-US" sz="1600" i="1" dirty="0"/>
              <a:t> </a:t>
            </a:r>
            <a:br>
              <a:rPr lang="en-US" dirty="0"/>
            </a:br>
            <a:endParaRPr lang="en-US" cap="none" dirty="0">
              <a:latin typeface="Arial" charset="0"/>
              <a:ea typeface="ＭＳ Ｐゴシック" charset="-128"/>
              <a:cs typeface="Arial" charset="0"/>
            </a:endParaRPr>
          </a:p>
        </p:txBody>
      </p:sp>
    </p:spTree>
    <p:extLst>
      <p:ext uri="{BB962C8B-B14F-4D97-AF65-F5344CB8AC3E}">
        <p14:creationId xmlns:p14="http://schemas.microsoft.com/office/powerpoint/2010/main" val="242885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black">
          <a:xfrm>
            <a:off x="304800" y="-3238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r>
              <a:rPr lang="en-US" sz="3200" dirty="0">
                <a:solidFill>
                  <a:prstClr val="white"/>
                </a:solidFill>
              </a:rPr>
              <a:t>navigation DEVIATIONS Trends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8" y="533400"/>
            <a:ext cx="7035933"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a:off x="1828800" y="1504950"/>
            <a:ext cx="2895600" cy="2971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63240" y="2771777"/>
            <a:ext cx="1813560" cy="1781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980" y="913195"/>
            <a:ext cx="2057400" cy="736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46624"/>
            <a:ext cx="2273300" cy="7642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7355982" y="913184"/>
            <a:ext cx="1788027" cy="3046988"/>
          </a:xfrm>
          <a:prstGeom prst="rect">
            <a:avLst/>
          </a:prstGeom>
          <a:noFill/>
        </p:spPr>
        <p:txBody>
          <a:bodyPr wrap="square" rtlCol="0">
            <a:spAutoFit/>
          </a:bodyPr>
          <a:lstStyle/>
          <a:p>
            <a:pPr marL="285750" indent="-285750">
              <a:buFont typeface="Wingdings" pitchFamily="2" charset="2"/>
              <a:buChar char="Ø"/>
            </a:pPr>
            <a:r>
              <a:rPr lang="en-US" sz="1600" dirty="0">
                <a:solidFill>
                  <a:prstClr val="black"/>
                </a:solidFill>
              </a:rPr>
              <a:t>These are the most often cited causes identified by the Crew Nav. Deviation Letter</a:t>
            </a:r>
          </a:p>
          <a:p>
            <a:endParaRPr lang="en-US" sz="1600" dirty="0">
              <a:solidFill>
                <a:prstClr val="black"/>
              </a:solidFill>
            </a:endParaRPr>
          </a:p>
          <a:p>
            <a:pPr marL="285750" indent="-285750">
              <a:buFont typeface="Wingdings" pitchFamily="2" charset="2"/>
              <a:buChar char="Ø"/>
            </a:pPr>
            <a:r>
              <a:rPr lang="en-US" sz="1600" dirty="0">
                <a:solidFill>
                  <a:prstClr val="black"/>
                </a:solidFill>
              </a:rPr>
              <a:t>Todays discussion will focus on these areas</a:t>
            </a:r>
          </a:p>
        </p:txBody>
      </p:sp>
    </p:spTree>
    <p:extLst>
      <p:ext uri="{BB962C8B-B14F-4D97-AF65-F5344CB8AC3E}">
        <p14:creationId xmlns:p14="http://schemas.microsoft.com/office/powerpoint/2010/main" val="12573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par>
                                <p:cTn id="12" presetID="22" presetClass="entr" presetSubtype="2"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1000"/>
                                        <p:tgtEl>
                                          <p:spTgt spid="12"/>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1000"/>
                                        <p:tgtEl>
                                          <p:spTgt spid="1027"/>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wipe(left)">
                                      <p:cBhvr>
                                        <p:cTn id="27"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Overview</a:t>
            </a:r>
          </a:p>
        </p:txBody>
      </p:sp>
      <p:sp>
        <p:nvSpPr>
          <p:cNvPr id="3" name="Content Placeholder 2"/>
          <p:cNvSpPr>
            <a:spLocks noGrp="1"/>
          </p:cNvSpPr>
          <p:nvPr>
            <p:ph idx="4294967295"/>
          </p:nvPr>
        </p:nvSpPr>
        <p:spPr>
          <a:xfrm>
            <a:off x="304800" y="895352"/>
            <a:ext cx="8229600" cy="3394075"/>
          </a:xfrm>
        </p:spPr>
        <p:txBody>
          <a:bodyPr>
            <a:normAutofit/>
          </a:bodyPr>
          <a:lstStyle/>
          <a:p>
            <a:pPr marL="461963" indent="-461963">
              <a:buFont typeface="Wingdings" pitchFamily="2" charset="2"/>
              <a:buChar char="Ø"/>
            </a:pPr>
            <a:r>
              <a:rPr lang="en-US" dirty="0"/>
              <a:t>Responsibility shift when cancelling IFR</a:t>
            </a:r>
          </a:p>
          <a:p>
            <a:pPr marL="461963" indent="-461963">
              <a:buFont typeface="Wingdings" pitchFamily="2" charset="2"/>
              <a:buChar char="Ø"/>
            </a:pPr>
            <a:endParaRPr lang="en-US" dirty="0"/>
          </a:p>
          <a:p>
            <a:pPr marL="461963" indent="-461963">
              <a:buFont typeface="Wingdings" pitchFamily="2" charset="2"/>
              <a:buChar char="Ø"/>
            </a:pPr>
            <a:r>
              <a:rPr lang="en-US" dirty="0"/>
              <a:t>Example of incident in Wichita</a:t>
            </a:r>
            <a:endParaRPr lang="en-US" sz="1200" dirty="0"/>
          </a:p>
          <a:p>
            <a:pPr marL="461963" indent="-461963">
              <a:buFont typeface="Wingdings" pitchFamily="2" charset="2"/>
              <a:buChar char="Ø"/>
            </a:pPr>
            <a:endParaRPr lang="en-US" sz="1200" dirty="0"/>
          </a:p>
          <a:p>
            <a:pPr marL="461963" indent="-461963">
              <a:buFont typeface="Wingdings" pitchFamily="2" charset="2"/>
              <a:buChar char="Ø"/>
            </a:pPr>
            <a:endParaRPr lang="en-US" sz="1200" dirty="0"/>
          </a:p>
          <a:p>
            <a:pPr marL="461963" indent="-461963">
              <a:buFont typeface="Wingdings" pitchFamily="2" charset="2"/>
              <a:buChar char="Ø"/>
            </a:pPr>
            <a:r>
              <a:rPr lang="en-US" dirty="0"/>
              <a:t>How to mitigate the threats</a:t>
            </a:r>
          </a:p>
        </p:txBody>
      </p:sp>
    </p:spTree>
    <p:extLst>
      <p:ext uri="{BB962C8B-B14F-4D97-AF65-F5344CB8AC3E}">
        <p14:creationId xmlns:p14="http://schemas.microsoft.com/office/powerpoint/2010/main" val="17539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71450"/>
            <a:ext cx="8458200" cy="857250"/>
          </a:xfrm>
        </p:spPr>
        <p:txBody>
          <a:bodyPr/>
          <a:lstStyle/>
          <a:p>
            <a:pPr eaLnBrk="1" hangingPunct="1"/>
            <a:r>
              <a:rPr lang="en-US" cap="none" dirty="0">
                <a:solidFill>
                  <a:schemeClr val="bg1"/>
                </a:solidFill>
                <a:latin typeface="Arial" charset="0"/>
                <a:ea typeface="ＭＳ Ｐゴシック" charset="-128"/>
                <a:cs typeface="Arial" charset="0"/>
              </a:rPr>
              <a:t>Statistically</a:t>
            </a:r>
          </a:p>
        </p:txBody>
      </p:sp>
      <p:sp>
        <p:nvSpPr>
          <p:cNvPr id="2" name="Content Placeholder 1"/>
          <p:cNvSpPr>
            <a:spLocks noGrp="1"/>
          </p:cNvSpPr>
          <p:nvPr>
            <p:ph idx="4294967295"/>
          </p:nvPr>
        </p:nvSpPr>
        <p:spPr>
          <a:xfrm>
            <a:off x="228600" y="971552"/>
            <a:ext cx="4191000" cy="3394075"/>
          </a:xfrm>
        </p:spPr>
        <p:txBody>
          <a:bodyPr>
            <a:normAutofit/>
          </a:bodyPr>
          <a:lstStyle/>
          <a:p>
            <a:pPr marL="0" indent="0">
              <a:buNone/>
            </a:pPr>
            <a:r>
              <a:rPr lang="en-US" sz="2400" dirty="0"/>
              <a:t>ASAP data suggests that errors occur from 15 miles out until properly aligned with the </a:t>
            </a:r>
            <a:r>
              <a:rPr lang="en-US" sz="2400" i="1" dirty="0"/>
              <a:t>CORRECT</a:t>
            </a:r>
            <a:r>
              <a:rPr lang="en-US" sz="2400" dirty="0"/>
              <a:t> landing runway under VMC.</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832969"/>
            <a:ext cx="3753028" cy="280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91200" y="3867152"/>
            <a:ext cx="1447800" cy="646331"/>
          </a:xfrm>
          <a:prstGeom prst="rect">
            <a:avLst/>
          </a:prstGeom>
          <a:noFill/>
        </p:spPr>
        <p:txBody>
          <a:bodyPr wrap="square" rtlCol="0">
            <a:spAutoFit/>
          </a:bodyPr>
          <a:lstStyle/>
          <a:p>
            <a:pPr algn="ctr" eaLnBrk="0" hangingPunct="0">
              <a:spcBef>
                <a:spcPct val="20000"/>
              </a:spcBef>
            </a:pPr>
            <a:r>
              <a:rPr lang="en-US" sz="3600" dirty="0">
                <a:solidFill>
                  <a:prstClr val="black"/>
                </a:solidFill>
                <a:latin typeface="Arial"/>
                <a:ea typeface="ＭＳ Ｐゴシック" pitchFamily="-65" charset="-128"/>
              </a:rPr>
              <a:t>Why?</a:t>
            </a:r>
          </a:p>
        </p:txBody>
      </p:sp>
    </p:spTree>
    <p:extLst>
      <p:ext uri="{BB962C8B-B14F-4D97-AF65-F5344CB8AC3E}">
        <p14:creationId xmlns:p14="http://schemas.microsoft.com/office/powerpoint/2010/main" val="103013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Pilot responsibilities</a:t>
            </a:r>
          </a:p>
        </p:txBody>
      </p:sp>
      <p:sp>
        <p:nvSpPr>
          <p:cNvPr id="4" name="TextBox 3"/>
          <p:cNvSpPr txBox="1"/>
          <p:nvPr/>
        </p:nvSpPr>
        <p:spPr>
          <a:xfrm>
            <a:off x="533400" y="1200152"/>
            <a:ext cx="7924800" cy="461665"/>
          </a:xfrm>
          <a:prstGeom prst="rect">
            <a:avLst/>
          </a:prstGeom>
          <a:noFill/>
        </p:spPr>
        <p:txBody>
          <a:bodyPr wrap="square" rtlCol="0">
            <a:spAutoFit/>
          </a:bodyPr>
          <a:lstStyle/>
          <a:p>
            <a:r>
              <a:rPr lang="en-US" sz="2400" dirty="0">
                <a:solidFill>
                  <a:prstClr val="black"/>
                </a:solidFill>
              </a:rPr>
              <a:t>“I think I see the airport at 1 o’clock.  Lets just cancel IFR now”</a:t>
            </a:r>
          </a:p>
        </p:txBody>
      </p:sp>
      <p:sp>
        <p:nvSpPr>
          <p:cNvPr id="10" name="TextBox 9"/>
          <p:cNvSpPr txBox="1"/>
          <p:nvPr/>
        </p:nvSpPr>
        <p:spPr>
          <a:xfrm>
            <a:off x="533400" y="2047875"/>
            <a:ext cx="7924800" cy="1938992"/>
          </a:xfrm>
          <a:prstGeom prst="rect">
            <a:avLst/>
          </a:prstGeom>
          <a:noFill/>
        </p:spPr>
        <p:txBody>
          <a:bodyPr wrap="square" rtlCol="0">
            <a:spAutoFit/>
          </a:bodyPr>
          <a:lstStyle/>
          <a:p>
            <a:pPr algn="ctr"/>
            <a:r>
              <a:rPr lang="en-US" sz="2400" dirty="0">
                <a:solidFill>
                  <a:prstClr val="black"/>
                </a:solidFill>
              </a:rPr>
              <a:t>Who now holds responsibility for airspace and traffic separation?</a:t>
            </a:r>
          </a:p>
          <a:p>
            <a:pPr algn="ctr"/>
            <a:endParaRPr lang="en-US" sz="2400" dirty="0">
              <a:solidFill>
                <a:prstClr val="black"/>
              </a:solidFill>
            </a:endParaRPr>
          </a:p>
          <a:p>
            <a:pPr algn="ctr"/>
            <a:r>
              <a:rPr lang="en-US" sz="2400" dirty="0">
                <a:solidFill>
                  <a:prstClr val="black"/>
                </a:solidFill>
              </a:rPr>
              <a:t>What are the responsibilities for the crew once on a visual approach?</a:t>
            </a:r>
          </a:p>
        </p:txBody>
      </p:sp>
    </p:spTree>
    <p:extLst>
      <p:ext uri="{BB962C8B-B14F-4D97-AF65-F5344CB8AC3E}">
        <p14:creationId xmlns:p14="http://schemas.microsoft.com/office/powerpoint/2010/main" val="30291289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458200" cy="857250"/>
          </a:xfrm>
        </p:spPr>
        <p:txBody>
          <a:bodyPr/>
          <a:lstStyle/>
          <a:p>
            <a:r>
              <a:rPr lang="en-US" dirty="0"/>
              <a:t>Pilot responsibilities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41219"/>
            <a:ext cx="4324584" cy="364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3076"/>
            <a:ext cx="4664208"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316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4" y="547688"/>
            <a:ext cx="3004583"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Pilot responsibilities</a:t>
            </a:r>
          </a:p>
        </p:txBody>
      </p:sp>
      <p:sp>
        <p:nvSpPr>
          <p:cNvPr id="3" name="Rectangle 2"/>
          <p:cNvSpPr/>
          <p:nvPr/>
        </p:nvSpPr>
        <p:spPr>
          <a:xfrm>
            <a:off x="2895600" y="2498276"/>
            <a:ext cx="2438400" cy="53067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667000" y="1809750"/>
            <a:ext cx="2895600" cy="685800"/>
          </a:xfrm>
          <a:prstGeom prst="rect">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71527"/>
            <a:ext cx="8058150" cy="172402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723092"/>
            <a:ext cx="6400800" cy="1525058"/>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555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1000" fill="hold"/>
                                        <p:tgtEl>
                                          <p:spTgt spid="1027"/>
                                        </p:tgtEl>
                                        <p:attrNameLst>
                                          <p:attrName>ppt_w</p:attrName>
                                        </p:attrNameLst>
                                      </p:cBhvr>
                                      <p:tavLst>
                                        <p:tav tm="0">
                                          <p:val>
                                            <p:fltVal val="0"/>
                                          </p:val>
                                        </p:tav>
                                        <p:tav tm="100000">
                                          <p:val>
                                            <p:strVal val="#ppt_w"/>
                                          </p:val>
                                        </p:tav>
                                      </p:tavLst>
                                    </p:anim>
                                    <p:anim calcmode="lin" valueType="num">
                                      <p:cBhvr>
                                        <p:cTn id="12" dur="1000" fill="hold"/>
                                        <p:tgtEl>
                                          <p:spTgt spid="1027"/>
                                        </p:tgtEl>
                                        <p:attrNameLst>
                                          <p:attrName>ppt_h</p:attrName>
                                        </p:attrNameLst>
                                      </p:cBhvr>
                                      <p:tavLst>
                                        <p:tav tm="0">
                                          <p:val>
                                            <p:fltVal val="0"/>
                                          </p:val>
                                        </p:tav>
                                        <p:tav tm="100000">
                                          <p:val>
                                            <p:strVal val="#ppt_h"/>
                                          </p:val>
                                        </p:tav>
                                      </p:tavLst>
                                    </p:anim>
                                    <p:animEffect transition="in" filter="fade">
                                      <p:cBhvr>
                                        <p:cTn id="13" dur="1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fltVal val="0"/>
                                          </p:val>
                                        </p:tav>
                                        <p:tav tm="100000">
                                          <p:val>
                                            <p:strVal val="#ppt_w"/>
                                          </p:val>
                                        </p:tav>
                                      </p:tavLst>
                                    </p:anim>
                                    <p:anim calcmode="lin" valueType="num">
                                      <p:cBhvr>
                                        <p:cTn id="23" dur="1000" fill="hold"/>
                                        <p:tgtEl>
                                          <p:spTgt spid="1028"/>
                                        </p:tgtEl>
                                        <p:attrNameLst>
                                          <p:attrName>ppt_h</p:attrName>
                                        </p:attrNameLst>
                                      </p:cBhvr>
                                      <p:tavLst>
                                        <p:tav tm="0">
                                          <p:val>
                                            <p:fltVal val="0"/>
                                          </p:val>
                                        </p:tav>
                                        <p:tav tm="100000">
                                          <p:val>
                                            <p:strVal val="#ppt_h"/>
                                          </p:val>
                                        </p:tav>
                                      </p:tavLst>
                                    </p:anim>
                                    <p:animEffect transition="in" filter="fade">
                                      <p:cBhvr>
                                        <p:cTn id="2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76350"/>
            <a:ext cx="8458200" cy="707886"/>
          </a:xfrm>
          <a:prstGeom prst="rect">
            <a:avLst/>
          </a:prstGeom>
          <a:noFill/>
        </p:spPr>
        <p:txBody>
          <a:bodyPr wrap="square" rtlCol="0">
            <a:spAutoFit/>
          </a:bodyPr>
          <a:lstStyle/>
          <a:p>
            <a:r>
              <a:rPr lang="en-US" sz="2000" dirty="0">
                <a:solidFill>
                  <a:prstClr val="black"/>
                </a:solidFill>
              </a:rPr>
              <a:t>During visual approaches, in addition to obstacle avoidance responsibilities weather requirements must be adhered to..</a:t>
            </a:r>
          </a:p>
        </p:txBody>
      </p:sp>
      <p:sp>
        <p:nvSpPr>
          <p:cNvPr id="6" name="Title 1"/>
          <p:cNvSpPr>
            <a:spLocks noGrp="1"/>
          </p:cNvSpPr>
          <p:nvPr>
            <p:ph type="title" idx="4294967295"/>
          </p:nvPr>
        </p:nvSpPr>
        <p:spPr>
          <a:xfrm>
            <a:off x="0" y="-95250"/>
            <a:ext cx="8458200" cy="857250"/>
          </a:xfrm>
        </p:spPr>
        <p:txBody>
          <a:bodyPr/>
          <a:lstStyle/>
          <a:p>
            <a:r>
              <a:rPr lang="en-US" dirty="0">
                <a:solidFill>
                  <a:schemeClr val="bg1"/>
                </a:solidFill>
              </a:rPr>
              <a:t>Pilot Responsibilities</a:t>
            </a:r>
          </a:p>
        </p:txBody>
      </p:sp>
      <p:sp>
        <p:nvSpPr>
          <p:cNvPr id="5" name="TextBox 4"/>
          <p:cNvSpPr txBox="1"/>
          <p:nvPr/>
        </p:nvSpPr>
        <p:spPr>
          <a:xfrm>
            <a:off x="304800" y="3982821"/>
            <a:ext cx="8458200" cy="646331"/>
          </a:xfrm>
          <a:prstGeom prst="rect">
            <a:avLst/>
          </a:prstGeom>
          <a:noFill/>
        </p:spPr>
        <p:txBody>
          <a:bodyPr wrap="square" rtlCol="0">
            <a:spAutoFit/>
          </a:bodyPr>
          <a:lstStyle/>
          <a:p>
            <a:r>
              <a:rPr lang="en-US" dirty="0">
                <a:solidFill>
                  <a:srgbClr val="4F81BD">
                    <a:lumMod val="50000"/>
                  </a:srgbClr>
                </a:solidFill>
              </a:rPr>
              <a:t>What weather requirements exist when accepting a visual approach into a class “E” airport when flying under Part 135?</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6636"/>
            <a:ext cx="2857500" cy="1752600"/>
          </a:xfrm>
          <a:prstGeom prst="rect">
            <a:avLst/>
          </a:prstGeom>
          <a:noFill/>
          <a:ln>
            <a:noFill/>
          </a:ln>
          <a:effectLst>
            <a:outerShdw dist="63500" dir="27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68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562350"/>
            <a:ext cx="7734300" cy="1077218"/>
          </a:xfrm>
          <a:prstGeom prst="rect">
            <a:avLst/>
          </a:prstGeom>
          <a:noFill/>
        </p:spPr>
        <p:txBody>
          <a:bodyPr wrap="square" rtlCol="0">
            <a:spAutoFit/>
          </a:bodyPr>
          <a:lstStyle/>
          <a:p>
            <a:pPr marL="285750" indent="-285750">
              <a:buFont typeface="Wingdings" pitchFamily="2" charset="2"/>
              <a:buChar char="Ø"/>
            </a:pPr>
            <a:r>
              <a:rPr lang="en-US" sz="1600" dirty="0">
                <a:solidFill>
                  <a:srgbClr val="4F81BD">
                    <a:lumMod val="50000"/>
                  </a:srgbClr>
                </a:solidFill>
              </a:rPr>
              <a:t>Cloud clearance is as required for class “E” in 91.155 (1000’ above, 500’ below, 2000’ horizontal), and the visibility is restricted to 3 miles or greater.</a:t>
            </a:r>
          </a:p>
          <a:p>
            <a:pPr marL="285750" indent="-285750">
              <a:buFont typeface="Wingdings" pitchFamily="2" charset="2"/>
              <a:buChar char="Ø"/>
            </a:pPr>
            <a:endParaRPr lang="en-US" sz="1600" dirty="0">
              <a:solidFill>
                <a:srgbClr val="4F81BD">
                  <a:lumMod val="50000"/>
                </a:srgbClr>
              </a:solidFill>
            </a:endParaRPr>
          </a:p>
          <a:p>
            <a:pPr marL="285750" indent="-285750">
              <a:buFont typeface="Wingdings" pitchFamily="2" charset="2"/>
              <a:buChar char="Ø"/>
            </a:pPr>
            <a:r>
              <a:rPr lang="en-US" sz="1600" dirty="0">
                <a:solidFill>
                  <a:srgbClr val="4F81BD">
                    <a:lumMod val="50000"/>
                  </a:srgbClr>
                </a:solidFill>
              </a:rPr>
              <a:t>The FOM also requires a 1000’ ceiling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98" y="12018"/>
            <a:ext cx="7238702" cy="339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3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76200" y="-95250"/>
            <a:ext cx="8458200" cy="857250"/>
          </a:xfrm>
        </p:spPr>
        <p:txBody>
          <a:bodyPr/>
          <a:lstStyle/>
          <a:p>
            <a:pPr eaLnBrk="1" hangingPunct="1"/>
            <a:r>
              <a:rPr lang="en-US" cap="none" dirty="0">
                <a:solidFill>
                  <a:schemeClr val="bg1"/>
                </a:solidFill>
                <a:latin typeface="Arial" charset="0"/>
                <a:ea typeface="ＭＳ Ｐゴシック" charset="-128"/>
                <a:cs typeface="Arial" charset="0"/>
              </a:rPr>
              <a:t>Threat Identification</a:t>
            </a:r>
          </a:p>
        </p:txBody>
      </p:sp>
      <p:graphicFrame>
        <p:nvGraphicFramePr>
          <p:cNvPr id="4" name="Diagram 3"/>
          <p:cNvGraphicFramePr/>
          <p:nvPr>
            <p:extLst>
              <p:ext uri="{D42A27DB-BD31-4B8C-83A1-F6EECF244321}">
                <p14:modId xmlns:p14="http://schemas.microsoft.com/office/powerpoint/2010/main" val="652154951"/>
              </p:ext>
            </p:extLst>
          </p:nvPr>
        </p:nvGraphicFramePr>
        <p:xfrm>
          <a:off x="1524000" y="742950"/>
          <a:ext cx="5715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52600" y="4223439"/>
            <a:ext cx="5029200" cy="523220"/>
          </a:xfrm>
          <a:prstGeom prst="rect">
            <a:avLst/>
          </a:prstGeom>
          <a:noFill/>
        </p:spPr>
        <p:txBody>
          <a:bodyPr wrap="square" rtlCol="0">
            <a:spAutoFit/>
          </a:bodyPr>
          <a:lstStyle/>
          <a:p>
            <a:pPr algn="ctr"/>
            <a:r>
              <a:rPr lang="en-US" sz="2800" dirty="0">
                <a:solidFill>
                  <a:prstClr val="black"/>
                </a:solidFill>
              </a:rPr>
              <a:t>Sources to Identify Threats</a:t>
            </a:r>
          </a:p>
        </p:txBody>
      </p:sp>
    </p:spTree>
    <p:extLst>
      <p:ext uri="{BB962C8B-B14F-4D97-AF65-F5344CB8AC3E}">
        <p14:creationId xmlns:p14="http://schemas.microsoft.com/office/powerpoint/2010/main" val="1069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14300"/>
            <a:ext cx="8458200" cy="857250"/>
          </a:xfrm>
        </p:spPr>
        <p:txBody>
          <a:bodyPr anchor="ctr" anchorCtr="0">
            <a:normAutofit/>
          </a:bodyPr>
          <a:lstStyle/>
          <a:p>
            <a:r>
              <a:rPr lang="en-US" dirty="0">
                <a:solidFill>
                  <a:schemeClr val="bg1"/>
                </a:solidFill>
                <a:latin typeface="Arial" charset="0"/>
                <a:ea typeface="ＭＳ Ｐゴシック" charset="-128"/>
                <a:cs typeface="Arial" charset="0"/>
              </a:rPr>
              <a:t>Threat Identification</a:t>
            </a:r>
            <a:endParaRPr lang="en-US" cap="none" dirty="0">
              <a:solidFill>
                <a:schemeClr val="bg1"/>
              </a:solidFill>
              <a:latin typeface="Arial" charset="0"/>
              <a:ea typeface="ＭＳ Ｐゴシック" charset="-128"/>
              <a:cs typeface="Arial" charset="0"/>
            </a:endParaRPr>
          </a:p>
        </p:txBody>
      </p:sp>
      <p:sp>
        <p:nvSpPr>
          <p:cNvPr id="2" name="Content Placeholder 1"/>
          <p:cNvSpPr>
            <a:spLocks noGrp="1"/>
          </p:cNvSpPr>
          <p:nvPr>
            <p:ph idx="4294967295"/>
          </p:nvPr>
        </p:nvSpPr>
        <p:spPr>
          <a:xfrm>
            <a:off x="304800" y="1504952"/>
            <a:ext cx="8229600" cy="3394075"/>
          </a:xfrm>
        </p:spPr>
        <p:txBody>
          <a:bodyPr/>
          <a:lstStyle/>
          <a:p>
            <a:pPr marL="573088" indent="-573088">
              <a:buFont typeface="Wingdings" pitchFamily="2" charset="2"/>
              <a:buChar char="Ø"/>
            </a:pPr>
            <a:r>
              <a:rPr lang="en-US" sz="2400" dirty="0">
                <a:solidFill>
                  <a:schemeClr val="accent1">
                    <a:lumMod val="50000"/>
                  </a:schemeClr>
                </a:solidFill>
              </a:rPr>
              <a:t>Inadequate pre-departure safety brief</a:t>
            </a:r>
          </a:p>
          <a:p>
            <a:pPr marL="573088" indent="-573088">
              <a:buFont typeface="Wingdings" pitchFamily="2" charset="2"/>
              <a:buChar char="Ø"/>
            </a:pPr>
            <a:r>
              <a:rPr lang="en-US" sz="2400" dirty="0">
                <a:solidFill>
                  <a:schemeClr val="accent1">
                    <a:lumMod val="50000"/>
                  </a:schemeClr>
                </a:solidFill>
              </a:rPr>
              <a:t>Traffic to follow misidentified </a:t>
            </a:r>
          </a:p>
          <a:p>
            <a:pPr marL="573088" indent="-573088">
              <a:buFont typeface="Wingdings" pitchFamily="2" charset="2"/>
              <a:buChar char="Ø"/>
            </a:pPr>
            <a:r>
              <a:rPr lang="en-US" sz="2400" dirty="0">
                <a:solidFill>
                  <a:schemeClr val="accent1">
                    <a:lumMod val="50000"/>
                  </a:schemeClr>
                </a:solidFill>
              </a:rPr>
              <a:t>Wrong field identified visually</a:t>
            </a:r>
          </a:p>
          <a:p>
            <a:pPr marL="573088" indent="-573088">
              <a:buFont typeface="Wingdings" pitchFamily="2" charset="2"/>
              <a:buChar char="Ø"/>
            </a:pPr>
            <a:r>
              <a:rPr lang="en-US" sz="2400" dirty="0">
                <a:solidFill>
                  <a:schemeClr val="accent1">
                    <a:lumMod val="50000"/>
                  </a:schemeClr>
                </a:solidFill>
              </a:rPr>
              <a:t>Wrong runway identified at large field</a:t>
            </a:r>
          </a:p>
          <a:p>
            <a:pPr marL="573088" indent="-573088">
              <a:buFont typeface="Wingdings" pitchFamily="2" charset="2"/>
              <a:buChar char="Ø"/>
            </a:pPr>
            <a:r>
              <a:rPr lang="en-US" sz="2400" dirty="0">
                <a:solidFill>
                  <a:schemeClr val="accent1">
                    <a:lumMod val="50000"/>
                  </a:schemeClr>
                </a:solidFill>
              </a:rPr>
              <a:t>Inadequate approach briefing</a:t>
            </a:r>
          </a:p>
          <a:p>
            <a:pPr marL="573088" indent="-573088">
              <a:buFont typeface="Wingdings" pitchFamily="2" charset="2"/>
              <a:buChar char="Ø"/>
            </a:pPr>
            <a:r>
              <a:rPr lang="en-US" sz="2400" dirty="0">
                <a:solidFill>
                  <a:schemeClr val="accent1">
                    <a:lumMod val="50000"/>
                  </a:schemeClr>
                </a:solidFill>
              </a:rPr>
              <a:t>Last minute changes to plan </a:t>
            </a:r>
          </a:p>
        </p:txBody>
      </p:sp>
      <p:sp>
        <p:nvSpPr>
          <p:cNvPr id="3" name="TextBox 2"/>
          <p:cNvSpPr txBox="1"/>
          <p:nvPr/>
        </p:nvSpPr>
        <p:spPr>
          <a:xfrm>
            <a:off x="152400" y="895352"/>
            <a:ext cx="8839200" cy="461665"/>
          </a:xfrm>
          <a:prstGeom prst="rect">
            <a:avLst/>
          </a:prstGeom>
          <a:noFill/>
        </p:spPr>
        <p:txBody>
          <a:bodyPr wrap="square" rtlCol="0">
            <a:spAutoFit/>
          </a:bodyPr>
          <a:lstStyle/>
          <a:p>
            <a:r>
              <a:rPr lang="en-US" sz="2400" dirty="0">
                <a:solidFill>
                  <a:prstClr val="black"/>
                </a:solidFill>
              </a:rPr>
              <a:t>Lets review some examples of threats identified in past ASAP’s</a:t>
            </a:r>
          </a:p>
        </p:txBody>
      </p:sp>
    </p:spTree>
    <p:extLst>
      <p:ext uri="{BB962C8B-B14F-4D97-AF65-F5344CB8AC3E}">
        <p14:creationId xmlns:p14="http://schemas.microsoft.com/office/powerpoint/2010/main" val="28997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52400" y="-171450"/>
            <a:ext cx="8458200" cy="857250"/>
          </a:xfrm>
        </p:spPr>
        <p:txBody>
          <a:bodyPr>
            <a:normAutofit fontScale="90000"/>
          </a:bodyPr>
          <a:lstStyle/>
          <a:p>
            <a:pPr eaLnBrk="1" hangingPunct="1"/>
            <a:r>
              <a:rPr lang="en-US" cap="none" dirty="0">
                <a:solidFill>
                  <a:schemeClr val="bg1"/>
                </a:solidFill>
                <a:latin typeface="Arial" charset="0"/>
                <a:ea typeface="ＭＳ Ｐゴシック" charset="-128"/>
                <a:cs typeface="Arial" charset="0"/>
              </a:rPr>
              <a:t>PRE-DEPARTURE SAFETY BRIEF</a:t>
            </a:r>
          </a:p>
        </p:txBody>
      </p:sp>
      <p:sp>
        <p:nvSpPr>
          <p:cNvPr id="2" name="Content Placeholder 1"/>
          <p:cNvSpPr>
            <a:spLocks noGrp="1"/>
          </p:cNvSpPr>
          <p:nvPr>
            <p:ph idx="4294967295"/>
          </p:nvPr>
        </p:nvSpPr>
        <p:spPr>
          <a:xfrm>
            <a:off x="381000" y="971550"/>
            <a:ext cx="8229600" cy="1752600"/>
          </a:xfrm>
        </p:spPr>
        <p:txBody>
          <a:bodyPr/>
          <a:lstStyle/>
          <a:p>
            <a:pPr marL="0" indent="0">
              <a:buNone/>
            </a:pPr>
            <a:r>
              <a:rPr lang="en-US" dirty="0"/>
              <a:t>“Looks Like it is VFR here… We’ll pick up our clearance in the air… destination is VFR so we will plan on the visual….”</a:t>
            </a:r>
          </a:p>
          <a:p>
            <a:pPr>
              <a:buNone/>
            </a:pPr>
            <a:endParaRPr lang="en-US" dirty="0"/>
          </a:p>
        </p:txBody>
      </p:sp>
    </p:spTree>
    <p:extLst>
      <p:ext uri="{BB962C8B-B14F-4D97-AF65-F5344CB8AC3E}">
        <p14:creationId xmlns:p14="http://schemas.microsoft.com/office/powerpoint/2010/main" val="255786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black">
          <a:xfrm>
            <a:off x="152400" y="1733550"/>
            <a:ext cx="8458200" cy="857250"/>
          </a:xfrm>
          <a:prstGeom prst="rect">
            <a:avLst/>
          </a:prstGeom>
        </p:spPr>
        <p:txBody>
          <a:bodyPr vert="horz" wrap="square" lIns="91440" tIns="45720" rIns="91440" bIns="45720" numCol="1" anchor="b" anchorCtr="0" compatLnSpc="1">
            <a:prstTxWarp prst="textNoShape">
              <a:avLst/>
            </a:prstTxWarp>
            <a:noAutofit/>
          </a:bodyPr>
          <a:lstStyle>
            <a:lvl1pPr algn="l" defTabSz="457200" rtl="0" eaLnBrk="0" fontAlgn="base" hangingPunct="0">
              <a:lnSpc>
                <a:spcPts val="4000"/>
              </a:lnSpc>
              <a:spcBef>
                <a:spcPct val="0"/>
              </a:spcBef>
              <a:spcAft>
                <a:spcPct val="0"/>
              </a:spcAft>
              <a:defRPr sz="4000" kern="1200" cap="all">
                <a:solidFill>
                  <a:srgbClr val="FFFFFF"/>
                </a:solidFill>
                <a:latin typeface="Arial"/>
                <a:ea typeface="ＭＳ Ｐゴシック" pitchFamily="-65" charset="-128"/>
                <a:cs typeface="ＭＳ Ｐゴシック" pitchFamily="-107" charset="-128"/>
              </a:defRPr>
            </a:lvl1pPr>
            <a:lvl2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2pPr>
            <a:lvl3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3pPr>
            <a:lvl4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4pPr>
            <a:lvl5pPr algn="l" defTabSz="457200" rtl="0" eaLnBrk="0" fontAlgn="base" hangingPunct="0">
              <a:lnSpc>
                <a:spcPts val="4000"/>
              </a:lnSpc>
              <a:spcBef>
                <a:spcPct val="0"/>
              </a:spcBef>
              <a:spcAft>
                <a:spcPct val="0"/>
              </a:spcAft>
              <a:defRPr sz="4000">
                <a:solidFill>
                  <a:srgbClr val="FFFFFF"/>
                </a:solidFill>
                <a:latin typeface="Arial" pitchFamily="-65" charset="0"/>
                <a:ea typeface="ＭＳ Ｐゴシック" pitchFamily="-65" charset="-128"/>
                <a:cs typeface="ＭＳ Ｐゴシック" pitchFamily="-107" charset="-128"/>
              </a:defRPr>
            </a:lvl5pPr>
            <a:lvl6pPr marL="4572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6pPr>
            <a:lvl7pPr marL="9144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7pPr>
            <a:lvl8pPr marL="13716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8pPr>
            <a:lvl9pPr marL="1828800" algn="l" defTabSz="457200" rtl="0" fontAlgn="base">
              <a:lnSpc>
                <a:spcPts val="4000"/>
              </a:lnSpc>
              <a:spcBef>
                <a:spcPct val="0"/>
              </a:spcBef>
              <a:spcAft>
                <a:spcPct val="0"/>
              </a:spcAft>
              <a:defRPr sz="4000">
                <a:solidFill>
                  <a:srgbClr val="FFFFFF"/>
                </a:solidFill>
                <a:latin typeface="Arial" pitchFamily="-65" charset="0"/>
                <a:ea typeface="ＭＳ Ｐゴシック" pitchFamily="-65" charset="-128"/>
              </a:defRPr>
            </a:lvl9pPr>
          </a:lstStyle>
          <a:p>
            <a:pPr algn="ctr">
              <a:defRPr/>
            </a:pPr>
            <a:r>
              <a:rPr lang="en-US" sz="3600">
                <a:solidFill>
                  <a:sysClr val="windowText" lastClr="000000"/>
                </a:solidFill>
              </a:rPr>
              <a:t>Mitigating techniques</a:t>
            </a:r>
            <a:endParaRPr lang="en-US" sz="3600" dirty="0">
              <a:solidFill>
                <a:sysClr val="windowText" lastClr="000000"/>
              </a:solidFill>
            </a:endParaRPr>
          </a:p>
        </p:txBody>
      </p:sp>
    </p:spTree>
    <p:extLst>
      <p:ext uri="{BB962C8B-B14F-4D97-AF65-F5344CB8AC3E}">
        <p14:creationId xmlns:p14="http://schemas.microsoft.com/office/powerpoint/2010/main" val="3958147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0" y="-171450"/>
            <a:ext cx="8458200" cy="857250"/>
          </a:xfrm>
        </p:spPr>
        <p:txBody>
          <a:bodyPr>
            <a:noAutofit/>
          </a:bodyPr>
          <a:lstStyle/>
          <a:p>
            <a:pPr eaLnBrk="1" hangingPunct="1"/>
            <a:r>
              <a:rPr lang="en-US" sz="2000" cap="none" dirty="0">
                <a:solidFill>
                  <a:schemeClr val="bg1"/>
                </a:solidFill>
                <a:latin typeface="Arial" charset="0"/>
                <a:ea typeface="ＭＳ Ｐゴシック" charset="-128"/>
                <a:cs typeface="Arial" charset="0"/>
              </a:rPr>
              <a:t>PRE-DEPARTURE SAFETY BRIEF / DEPARTURE BRIEFING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5351"/>
            <a:ext cx="4724400" cy="18360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832438"/>
            <a:ext cx="4171950" cy="261583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100" y="2546758"/>
            <a:ext cx="2057400" cy="369332"/>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en-US" dirty="0">
                <a:solidFill>
                  <a:prstClr val="black"/>
                </a:solidFill>
              </a:rPr>
              <a:t>FTSH Aircraft</a:t>
            </a:r>
          </a:p>
        </p:txBody>
      </p:sp>
      <p:sp>
        <p:nvSpPr>
          <p:cNvPr id="8" name="TextBox 7"/>
          <p:cNvSpPr txBox="1"/>
          <p:nvPr/>
        </p:nvSpPr>
        <p:spPr>
          <a:xfrm>
            <a:off x="6553200" y="1647771"/>
            <a:ext cx="2057400" cy="369332"/>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solidFill>
                  <a:prstClr val="black"/>
                </a:solidFill>
              </a:rPr>
              <a:t>AOM Aircraft</a:t>
            </a:r>
          </a:p>
        </p:txBody>
      </p:sp>
    </p:spTree>
    <p:extLst>
      <p:ext uri="{BB962C8B-B14F-4D97-AF65-F5344CB8AC3E}">
        <p14:creationId xmlns:p14="http://schemas.microsoft.com/office/powerpoint/2010/main" val="3353621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854077"/>
            <a:ext cx="8229600" cy="3394075"/>
          </a:xfrm>
        </p:spPr>
        <p:txBody>
          <a:bodyPr/>
          <a:lstStyle/>
          <a:p>
            <a:pPr marL="0" indent="0">
              <a:buNone/>
            </a:pPr>
            <a:r>
              <a:rPr lang="en-US" dirty="0"/>
              <a:t>Many incidents reported seem to indicate that flight crews are overly optimistic regarding their ability to see and identify traffic, airports and runways, and often reply inappropriately to the query “do you have ________ in sight?” </a:t>
            </a:r>
          </a:p>
          <a:p>
            <a:endParaRPr lang="en-US" dirty="0"/>
          </a:p>
        </p:txBody>
      </p:sp>
    </p:spTree>
    <p:extLst>
      <p:ext uri="{BB962C8B-B14F-4D97-AF65-F5344CB8AC3E}">
        <p14:creationId xmlns:p14="http://schemas.microsoft.com/office/powerpoint/2010/main" val="6074883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Call traffic in sight…</a:t>
            </a:r>
          </a:p>
        </p:txBody>
      </p:sp>
      <p:sp>
        <p:nvSpPr>
          <p:cNvPr id="3" name="Content Placeholder 2"/>
          <p:cNvSpPr>
            <a:spLocks noGrp="1"/>
          </p:cNvSpPr>
          <p:nvPr>
            <p:ph idx="4294967295"/>
          </p:nvPr>
        </p:nvSpPr>
        <p:spPr>
          <a:xfrm>
            <a:off x="0" y="1200152"/>
            <a:ext cx="8229600" cy="3394075"/>
          </a:xfrm>
        </p:spPr>
        <p:txBody>
          <a:bodyPr/>
          <a:lstStyle/>
          <a:p>
            <a:pPr>
              <a:buNone/>
            </a:pPr>
            <a:r>
              <a:rPr lang="en-US" sz="12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3" y="1200151"/>
            <a:ext cx="6629401" cy="3394472"/>
          </a:xfrm>
          <a:prstGeom prst="rect">
            <a:avLst/>
          </a:prstGeom>
          <a:effectLst>
            <a:outerShdw blurRad="50800" dist="76200" dir="2700000" algn="tl" rotWithShape="0">
              <a:prstClr val="black">
                <a:alpha val="40000"/>
              </a:prstClr>
            </a:outerShdw>
            <a:softEdge rad="31750"/>
          </a:effectLst>
        </p:spPr>
      </p:pic>
    </p:spTree>
    <p:extLst>
      <p:ext uri="{BB962C8B-B14F-4D97-AF65-F5344CB8AC3E}">
        <p14:creationId xmlns:p14="http://schemas.microsoft.com/office/powerpoint/2010/main" val="38223115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73931" y="209553"/>
            <a:ext cx="36576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Wrong runway</a:t>
            </a:r>
          </a:p>
        </p:txBody>
      </p:sp>
      <p:sp>
        <p:nvSpPr>
          <p:cNvPr id="3" name="Content Placeholder 2"/>
          <p:cNvSpPr>
            <a:spLocks noGrp="1"/>
          </p:cNvSpPr>
          <p:nvPr>
            <p:ph idx="4294967295"/>
          </p:nvPr>
        </p:nvSpPr>
        <p:spPr>
          <a:xfrm>
            <a:off x="0" y="1200152"/>
            <a:ext cx="8229600" cy="3394075"/>
          </a:xfrm>
        </p:spPr>
        <p:txBody>
          <a:bodyPr/>
          <a:lstStyle/>
          <a:p>
            <a:pPr>
              <a:buNone/>
            </a:pPr>
            <a:r>
              <a:rPr lang="en-US" dirty="0"/>
              <a:t> </a:t>
            </a:r>
          </a:p>
        </p:txBody>
      </p:sp>
      <p:sp>
        <p:nvSpPr>
          <p:cNvPr id="7" name="TextBox 6"/>
          <p:cNvSpPr txBox="1"/>
          <p:nvPr/>
        </p:nvSpPr>
        <p:spPr>
          <a:xfrm>
            <a:off x="228600" y="1428750"/>
            <a:ext cx="3810000" cy="1754326"/>
          </a:xfrm>
          <a:prstGeom prst="rect">
            <a:avLst/>
          </a:prstGeom>
          <a:noFill/>
        </p:spPr>
        <p:txBody>
          <a:bodyPr wrap="square" rtlCol="0">
            <a:spAutoFit/>
          </a:bodyPr>
          <a:lstStyle/>
          <a:p>
            <a:r>
              <a:rPr lang="en-US" dirty="0">
                <a:solidFill>
                  <a:prstClr val="black"/>
                </a:solidFill>
              </a:rPr>
              <a:t>If a crew briefs the visual to 36R on arrival, but is given the visual approach to runway 35C.  </a:t>
            </a:r>
          </a:p>
          <a:p>
            <a:endParaRPr lang="en-US" dirty="0">
              <a:solidFill>
                <a:prstClr val="black"/>
              </a:solidFill>
            </a:endParaRPr>
          </a:p>
          <a:p>
            <a:r>
              <a:rPr lang="en-US" dirty="0">
                <a:solidFill>
                  <a:prstClr val="black"/>
                </a:solidFill>
              </a:rPr>
              <a:t>In the past, this has resulted in a runway overshot causing TA/RA</a:t>
            </a:r>
          </a:p>
        </p:txBody>
      </p:sp>
      <p:sp>
        <p:nvSpPr>
          <p:cNvPr id="4" name="Oval 3"/>
          <p:cNvSpPr/>
          <p:nvPr/>
        </p:nvSpPr>
        <p:spPr>
          <a:xfrm>
            <a:off x="5181600" y="1276350"/>
            <a:ext cx="1066800" cy="34290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629400" y="1123950"/>
            <a:ext cx="1143000" cy="3581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5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250"/>
            <a:ext cx="8458200" cy="857250"/>
          </a:xfrm>
        </p:spPr>
        <p:txBody>
          <a:bodyPr/>
          <a:lstStyle/>
          <a:p>
            <a:r>
              <a:rPr lang="en-US" cap="none" dirty="0">
                <a:solidFill>
                  <a:schemeClr val="bg1"/>
                </a:solidFill>
              </a:rPr>
              <a:t>Similar Airports</a:t>
            </a:r>
            <a:endParaRPr lang="en-US" dirty="0">
              <a:solidFill>
                <a:schemeClr val="bg1"/>
              </a:solidFill>
            </a:endParaRPr>
          </a:p>
        </p:txBody>
      </p:sp>
      <p:sp>
        <p:nvSpPr>
          <p:cNvPr id="3" name="TextBox 2"/>
          <p:cNvSpPr txBox="1"/>
          <p:nvPr/>
        </p:nvSpPr>
        <p:spPr>
          <a:xfrm>
            <a:off x="6705600" y="1276351"/>
            <a:ext cx="2286000" cy="1754326"/>
          </a:xfrm>
          <a:prstGeom prst="rect">
            <a:avLst/>
          </a:prstGeom>
          <a:noFill/>
        </p:spPr>
        <p:txBody>
          <a:bodyPr wrap="square" rtlCol="0">
            <a:spAutoFit/>
          </a:bodyPr>
          <a:lstStyle/>
          <a:p>
            <a:pPr marL="285750" indent="-285750">
              <a:buFont typeface="Wingdings" pitchFamily="2" charset="2"/>
              <a:buChar char="Ø"/>
            </a:pPr>
            <a:r>
              <a:rPr lang="en-US" dirty="0">
                <a:solidFill>
                  <a:prstClr val="black"/>
                </a:solidFill>
              </a:rPr>
              <a:t>Consider how difficult it could be to identify the proper airport when accepting a visual approach…..</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1029"/>
            <a:ext cx="33528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 y="601029"/>
            <a:ext cx="3324702" cy="443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250"/>
            <a:ext cx="8458200" cy="857250"/>
          </a:xfrm>
        </p:spPr>
        <p:txBody>
          <a:bodyPr/>
          <a:lstStyle/>
          <a:p>
            <a:r>
              <a:rPr lang="en-US" cap="none" dirty="0">
                <a:solidFill>
                  <a:schemeClr val="bg1"/>
                </a:solidFill>
              </a:rPr>
              <a:t>Similar Airports</a:t>
            </a:r>
            <a:endParaRPr lang="en-US" dirty="0">
              <a:solidFill>
                <a:schemeClr val="bg1"/>
              </a:solidFill>
            </a:endParaRPr>
          </a:p>
        </p:txBody>
      </p:sp>
      <p:sp>
        <p:nvSpPr>
          <p:cNvPr id="3" name="TextBox 2"/>
          <p:cNvSpPr txBox="1"/>
          <p:nvPr/>
        </p:nvSpPr>
        <p:spPr>
          <a:xfrm>
            <a:off x="104775" y="819150"/>
            <a:ext cx="8886826" cy="1569660"/>
          </a:xfrm>
          <a:prstGeom prst="rect">
            <a:avLst/>
          </a:prstGeom>
          <a:noFill/>
        </p:spPr>
        <p:txBody>
          <a:bodyPr wrap="square" rtlCol="0">
            <a:spAutoFit/>
          </a:bodyPr>
          <a:lstStyle/>
          <a:p>
            <a:r>
              <a:rPr lang="en-US" sz="2400" dirty="0">
                <a:solidFill>
                  <a:prstClr val="black"/>
                </a:solidFill>
              </a:rPr>
              <a:t>McConnell Tower - “Giant 4241 Heavy, roger, you, it appears that you are at </a:t>
            </a:r>
            <a:r>
              <a:rPr lang="en-US" sz="2400" dirty="0" err="1">
                <a:solidFill>
                  <a:prstClr val="black"/>
                </a:solidFill>
              </a:rPr>
              <a:t>Jabara</a:t>
            </a:r>
            <a:r>
              <a:rPr lang="en-US" sz="2400" dirty="0">
                <a:solidFill>
                  <a:prstClr val="black"/>
                </a:solidFill>
              </a:rPr>
              <a:t>,”</a:t>
            </a:r>
          </a:p>
          <a:p>
            <a:endParaRPr lang="en-US" sz="2400" dirty="0">
              <a:solidFill>
                <a:prstClr val="black"/>
              </a:solidFill>
            </a:endParaRPr>
          </a:p>
          <a:p>
            <a:r>
              <a:rPr lang="en-US" sz="2400" dirty="0">
                <a:solidFill>
                  <a:prstClr val="black"/>
                </a:solidFill>
              </a:rPr>
              <a:t>Giant 4241 - “Uh, say again?”</a:t>
            </a:r>
          </a:p>
        </p:txBody>
      </p:sp>
      <p:pic>
        <p:nvPicPr>
          <p:cNvPr id="1028" name="Picture 4" descr="A Boeing Dreamlifter that landed at Colonel James Jabara Airport instead of McConnell Air Force Base successfully took off Nov. 21 for the 8-nautical-mile-hop to McConnell. Photo Credit Associated Press, Jaime 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6013" y="-26008013"/>
            <a:ext cx="5048250" cy="2333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oeing Dreamlifter that landed at Colonel James Jabara Airport instead of McConnell Air Force Base successfully took off Nov. 21 for the 8-nautical-mile-hop to McConnell. Photo Credit Associated Press, Jaime Green."/>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388812"/>
            <a:ext cx="5048250" cy="2333625"/>
          </a:xfrm>
          <a:prstGeom prst="rect">
            <a:avLst/>
          </a:prstGeom>
          <a:noFill/>
          <a:ln>
            <a:noFill/>
          </a:ln>
        </p:spPr>
      </p:pic>
    </p:spTree>
    <p:extLst>
      <p:ext uri="{BB962C8B-B14F-4D97-AF65-F5344CB8AC3E}">
        <p14:creationId xmlns:p14="http://schemas.microsoft.com/office/powerpoint/2010/main" val="284702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6" name="Group 91"/>
          <p:cNvGrpSpPr>
            <a:grpSpLocks/>
          </p:cNvGrpSpPr>
          <p:nvPr/>
        </p:nvGrpSpPr>
        <p:grpSpPr bwMode="auto">
          <a:xfrm>
            <a:off x="5532443" y="1195472"/>
            <a:ext cx="1074737" cy="794147"/>
            <a:chOff x="3531" y="1488"/>
            <a:chExt cx="677" cy="667"/>
          </a:xfrm>
        </p:grpSpPr>
        <p:sp>
          <p:nvSpPr>
            <p:cNvPr id="57" name="Rectangle 92"/>
            <p:cNvSpPr>
              <a:spLocks noChangeArrowheads="1"/>
            </p:cNvSpPr>
            <p:nvPr/>
          </p:nvSpPr>
          <p:spPr bwMode="auto">
            <a:xfrm>
              <a:off x="3531" y="1488"/>
              <a:ext cx="677" cy="667"/>
            </a:xfrm>
            <a:prstGeom prst="rect">
              <a:avLst/>
            </a:prstGeom>
            <a:solidFill>
              <a:srgbClr val="0000FF"/>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0000FF"/>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pitchFamily="-112" charset="-128"/>
              </a:endParaRPr>
            </a:p>
          </p:txBody>
        </p:sp>
        <p:sp>
          <p:nvSpPr>
            <p:cNvPr id="58" name="Oval 94"/>
            <p:cNvSpPr>
              <a:spLocks noChangeArrowheads="1"/>
            </p:cNvSpPr>
            <p:nvPr/>
          </p:nvSpPr>
          <p:spPr bwMode="auto">
            <a:xfrm>
              <a:off x="3954" y="1940"/>
              <a:ext cx="96" cy="76"/>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pitchFamily="-112" charset="-128"/>
              </a:endParaRPr>
            </a:p>
          </p:txBody>
        </p:sp>
        <p:sp>
          <p:nvSpPr>
            <p:cNvPr id="59" name="Oval 95"/>
            <p:cNvSpPr>
              <a:spLocks noChangeArrowheads="1"/>
            </p:cNvSpPr>
            <p:nvPr/>
          </p:nvSpPr>
          <p:spPr bwMode="auto">
            <a:xfrm>
              <a:off x="3552" y="1536"/>
              <a:ext cx="132" cy="133"/>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pitchFamily="-112" charset="-128"/>
              </a:endParaRPr>
            </a:p>
          </p:txBody>
        </p:sp>
      </p:grpSp>
      <p:sp>
        <p:nvSpPr>
          <p:cNvPr id="352304" name="Line 48"/>
          <p:cNvSpPr>
            <a:spLocks noChangeShapeType="1"/>
          </p:cNvSpPr>
          <p:nvPr/>
        </p:nvSpPr>
        <p:spPr bwMode="auto">
          <a:xfrm flipV="1">
            <a:off x="6016625" y="1346598"/>
            <a:ext cx="263526" cy="272653"/>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grpSp>
        <p:nvGrpSpPr>
          <p:cNvPr id="539658" name="Group 7"/>
          <p:cNvGrpSpPr>
            <a:grpSpLocks/>
          </p:cNvGrpSpPr>
          <p:nvPr/>
        </p:nvGrpSpPr>
        <p:grpSpPr bwMode="auto">
          <a:xfrm>
            <a:off x="5064125" y="1663305"/>
            <a:ext cx="1074738" cy="794147"/>
            <a:chOff x="3531" y="1488"/>
            <a:chExt cx="677" cy="667"/>
          </a:xfrm>
        </p:grpSpPr>
        <p:sp>
          <p:nvSpPr>
            <p:cNvPr id="539659" name="Rectangle 8"/>
            <p:cNvSpPr>
              <a:spLocks noChangeArrowheads="1"/>
            </p:cNvSpPr>
            <p:nvPr/>
          </p:nvSpPr>
          <p:spPr bwMode="auto">
            <a:xfrm>
              <a:off x="3531" y="1488"/>
              <a:ext cx="677" cy="667"/>
            </a:xfrm>
            <a:prstGeom prst="rect">
              <a:avLst/>
            </a:prstGeom>
            <a:solidFill>
              <a:srgbClr val="969696"/>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969696"/>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0" name="Oval 9"/>
            <p:cNvSpPr>
              <a:spLocks noChangeArrowheads="1"/>
            </p:cNvSpPr>
            <p:nvPr/>
          </p:nvSpPr>
          <p:spPr bwMode="auto">
            <a:xfrm>
              <a:off x="3809" y="1597"/>
              <a:ext cx="201" cy="17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1" name="Oval 10"/>
            <p:cNvSpPr>
              <a:spLocks noChangeArrowheads="1"/>
            </p:cNvSpPr>
            <p:nvPr/>
          </p:nvSpPr>
          <p:spPr bwMode="auto">
            <a:xfrm>
              <a:off x="3954" y="1940"/>
              <a:ext cx="96" cy="76"/>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2" name="Oval 11"/>
            <p:cNvSpPr>
              <a:spLocks noChangeArrowheads="1"/>
            </p:cNvSpPr>
            <p:nvPr/>
          </p:nvSpPr>
          <p:spPr bwMode="auto">
            <a:xfrm>
              <a:off x="3552" y="1536"/>
              <a:ext cx="132" cy="133"/>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352303" name="Line 47"/>
          <p:cNvSpPr>
            <a:spLocks noChangeShapeType="1"/>
          </p:cNvSpPr>
          <p:nvPr/>
        </p:nvSpPr>
        <p:spPr bwMode="auto">
          <a:xfrm flipV="1">
            <a:off x="5486405" y="1834755"/>
            <a:ext cx="288925" cy="251221"/>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grpSp>
        <p:nvGrpSpPr>
          <p:cNvPr id="539664" name="Group 19"/>
          <p:cNvGrpSpPr>
            <a:grpSpLocks/>
          </p:cNvGrpSpPr>
          <p:nvPr/>
        </p:nvGrpSpPr>
        <p:grpSpPr bwMode="auto">
          <a:xfrm>
            <a:off x="4465643" y="2120505"/>
            <a:ext cx="1184275" cy="794147"/>
            <a:chOff x="3308" y="1776"/>
            <a:chExt cx="746" cy="667"/>
          </a:xfrm>
        </p:grpSpPr>
        <p:sp>
          <p:nvSpPr>
            <p:cNvPr id="539665" name="Rectangle 20"/>
            <p:cNvSpPr>
              <a:spLocks noChangeArrowheads="1"/>
            </p:cNvSpPr>
            <p:nvPr/>
          </p:nvSpPr>
          <p:spPr bwMode="auto">
            <a:xfrm>
              <a:off x="3308" y="1776"/>
              <a:ext cx="746" cy="667"/>
            </a:xfrm>
            <a:prstGeom prst="rect">
              <a:avLst/>
            </a:prstGeom>
            <a:solidFill>
              <a:srgbClr val="FFFF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FF00"/>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6" name="Oval 21"/>
            <p:cNvSpPr>
              <a:spLocks noChangeArrowheads="1"/>
            </p:cNvSpPr>
            <p:nvPr/>
          </p:nvSpPr>
          <p:spPr bwMode="auto">
            <a:xfrm>
              <a:off x="3753" y="1841"/>
              <a:ext cx="201" cy="23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7" name="Oval 22"/>
            <p:cNvSpPr>
              <a:spLocks noChangeArrowheads="1"/>
            </p:cNvSpPr>
            <p:nvPr/>
          </p:nvSpPr>
          <p:spPr bwMode="auto">
            <a:xfrm>
              <a:off x="3483" y="1785"/>
              <a:ext cx="201" cy="17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68" name="Oval 23"/>
            <p:cNvSpPr>
              <a:spLocks noChangeArrowheads="1"/>
            </p:cNvSpPr>
            <p:nvPr/>
          </p:nvSpPr>
          <p:spPr bwMode="auto">
            <a:xfrm>
              <a:off x="3805" y="2208"/>
              <a:ext cx="149" cy="96"/>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352302" name="Line 46"/>
          <p:cNvSpPr>
            <a:spLocks noChangeShapeType="1"/>
          </p:cNvSpPr>
          <p:nvPr/>
        </p:nvSpPr>
        <p:spPr bwMode="auto">
          <a:xfrm flipV="1">
            <a:off x="4902996" y="2233612"/>
            <a:ext cx="456404" cy="458390"/>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grpSp>
        <p:nvGrpSpPr>
          <p:cNvPr id="539670" name="Group 51"/>
          <p:cNvGrpSpPr>
            <a:grpSpLocks/>
          </p:cNvGrpSpPr>
          <p:nvPr/>
        </p:nvGrpSpPr>
        <p:grpSpPr bwMode="auto">
          <a:xfrm>
            <a:off x="4008438" y="2634855"/>
            <a:ext cx="1111250" cy="794147"/>
            <a:chOff x="2525" y="2213"/>
            <a:chExt cx="700" cy="667"/>
          </a:xfrm>
        </p:grpSpPr>
        <p:grpSp>
          <p:nvGrpSpPr>
            <p:cNvPr id="539671" name="Group 43"/>
            <p:cNvGrpSpPr>
              <a:grpSpLocks/>
            </p:cNvGrpSpPr>
            <p:nvPr/>
          </p:nvGrpSpPr>
          <p:grpSpPr bwMode="auto">
            <a:xfrm>
              <a:off x="2525" y="2213"/>
              <a:ext cx="700" cy="667"/>
              <a:chOff x="3105" y="2066"/>
              <a:chExt cx="700" cy="667"/>
            </a:xfrm>
          </p:grpSpPr>
          <p:grpSp>
            <p:nvGrpSpPr>
              <p:cNvPr id="539672" name="Group 44"/>
              <p:cNvGrpSpPr>
                <a:grpSpLocks/>
              </p:cNvGrpSpPr>
              <p:nvPr/>
            </p:nvGrpSpPr>
            <p:grpSpPr bwMode="auto">
              <a:xfrm>
                <a:off x="3105" y="2066"/>
                <a:ext cx="700" cy="667"/>
                <a:chOff x="1425" y="2066"/>
                <a:chExt cx="700" cy="667"/>
              </a:xfrm>
            </p:grpSpPr>
            <p:sp>
              <p:nvSpPr>
                <p:cNvPr id="539673" name="Rectangle 45"/>
                <p:cNvSpPr>
                  <a:spLocks noChangeArrowheads="1"/>
                </p:cNvSpPr>
                <p:nvPr/>
              </p:nvSpPr>
              <p:spPr bwMode="auto">
                <a:xfrm>
                  <a:off x="1425" y="2066"/>
                  <a:ext cx="700" cy="667"/>
                </a:xfrm>
                <a:prstGeom prst="rect">
                  <a:avLst/>
                </a:prstGeom>
                <a:solidFill>
                  <a:srgbClr val="00FFCC"/>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00FFCC"/>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74" name="Oval 46"/>
                <p:cNvSpPr>
                  <a:spLocks noChangeArrowheads="1"/>
                </p:cNvSpPr>
                <p:nvPr/>
              </p:nvSpPr>
              <p:spPr bwMode="auto">
                <a:xfrm>
                  <a:off x="1742" y="2069"/>
                  <a:ext cx="201" cy="23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539675" name="Oval 47"/>
              <p:cNvSpPr>
                <a:spLocks noChangeArrowheads="1"/>
              </p:cNvSpPr>
              <p:nvPr/>
            </p:nvSpPr>
            <p:spPr bwMode="auto">
              <a:xfrm>
                <a:off x="3184" y="2074"/>
                <a:ext cx="128" cy="86"/>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76" name="Oval 48"/>
              <p:cNvSpPr>
                <a:spLocks noChangeArrowheads="1"/>
              </p:cNvSpPr>
              <p:nvPr/>
            </p:nvSpPr>
            <p:spPr bwMode="auto">
              <a:xfrm>
                <a:off x="3307" y="2493"/>
                <a:ext cx="201" cy="17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539677" name="Oval 50"/>
            <p:cNvSpPr>
              <a:spLocks noChangeArrowheads="1"/>
            </p:cNvSpPr>
            <p:nvPr/>
          </p:nvSpPr>
          <p:spPr bwMode="auto">
            <a:xfrm>
              <a:off x="2980" y="2674"/>
              <a:ext cx="240" cy="96"/>
            </a:xfrm>
            <a:prstGeom prst="ellipse">
              <a:avLst/>
            </a:prstGeom>
            <a:solidFill>
              <a:schemeClr val="tx1"/>
            </a:solidFill>
            <a:ln w="9525" algn="ctr">
              <a:solidFill>
                <a:schemeClr val="tx1"/>
              </a:solidFill>
              <a:round/>
              <a:headEnd/>
              <a:tailEnd/>
            </a:ln>
          </p:spPr>
          <p:txBody>
            <a:bodyPr wrap="none" anchor="ctr"/>
            <a:lstStyle/>
            <a:p>
              <a:pPr defTabSz="457200" fontAlgn="base">
                <a:lnSpc>
                  <a:spcPts val="2400"/>
                </a:lnSpc>
                <a:spcBef>
                  <a:spcPct val="50000"/>
                </a:spcBef>
                <a:spcAft>
                  <a:spcPct val="0"/>
                </a:spcAft>
              </a:pPr>
              <a:endParaRPr lang="en-US" sz="2400">
                <a:solidFill>
                  <a:prstClr val="black"/>
                </a:solidFill>
                <a:ea typeface="ＭＳ Ｐゴシック" charset="-128"/>
              </a:endParaRPr>
            </a:p>
          </p:txBody>
        </p:sp>
      </p:grpSp>
      <p:sp>
        <p:nvSpPr>
          <p:cNvPr id="352301" name="Line 45"/>
          <p:cNvSpPr>
            <a:spLocks noChangeShapeType="1"/>
          </p:cNvSpPr>
          <p:nvPr/>
        </p:nvSpPr>
        <p:spPr bwMode="auto">
          <a:xfrm flipV="1">
            <a:off x="4326720" y="2713268"/>
            <a:ext cx="469901" cy="458391"/>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grpSp>
        <p:nvGrpSpPr>
          <p:cNvPr id="539679" name="Group 56"/>
          <p:cNvGrpSpPr>
            <a:grpSpLocks/>
          </p:cNvGrpSpPr>
          <p:nvPr/>
        </p:nvGrpSpPr>
        <p:grpSpPr bwMode="auto">
          <a:xfrm>
            <a:off x="3506788" y="3143251"/>
            <a:ext cx="1111250" cy="792956"/>
            <a:chOff x="2928" y="2356"/>
            <a:chExt cx="700" cy="666"/>
          </a:xfrm>
        </p:grpSpPr>
        <p:sp>
          <p:nvSpPr>
            <p:cNvPr id="539680" name="Rectangle 57"/>
            <p:cNvSpPr>
              <a:spLocks noChangeArrowheads="1"/>
            </p:cNvSpPr>
            <p:nvPr/>
          </p:nvSpPr>
          <p:spPr bwMode="auto">
            <a:xfrm>
              <a:off x="2928" y="2356"/>
              <a:ext cx="700" cy="666"/>
            </a:xfrm>
            <a:prstGeom prst="rect">
              <a:avLst/>
            </a:prstGeom>
            <a:solidFill>
              <a:srgbClr val="33CC33"/>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33CC33"/>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81" name="Oval 58"/>
            <p:cNvSpPr>
              <a:spLocks noChangeArrowheads="1"/>
            </p:cNvSpPr>
            <p:nvPr/>
          </p:nvSpPr>
          <p:spPr bwMode="auto">
            <a:xfrm>
              <a:off x="3120" y="2433"/>
              <a:ext cx="200" cy="23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82" name="Oval 59"/>
            <p:cNvSpPr>
              <a:spLocks noChangeArrowheads="1"/>
            </p:cNvSpPr>
            <p:nvPr/>
          </p:nvSpPr>
          <p:spPr bwMode="auto">
            <a:xfrm>
              <a:off x="3360" y="2832"/>
              <a:ext cx="201" cy="17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83" name="Oval 60"/>
            <p:cNvSpPr>
              <a:spLocks noChangeArrowheads="1"/>
            </p:cNvSpPr>
            <p:nvPr/>
          </p:nvSpPr>
          <p:spPr bwMode="auto">
            <a:xfrm>
              <a:off x="3456" y="2433"/>
              <a:ext cx="97" cy="60"/>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352300" name="Line 44"/>
          <p:cNvSpPr>
            <a:spLocks noChangeShapeType="1"/>
          </p:cNvSpPr>
          <p:nvPr/>
        </p:nvSpPr>
        <p:spPr bwMode="auto">
          <a:xfrm flipV="1">
            <a:off x="3743330" y="3298034"/>
            <a:ext cx="365125" cy="321469"/>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grpSp>
        <p:nvGrpSpPr>
          <p:cNvPr id="539686" name="Group 38"/>
          <p:cNvGrpSpPr>
            <a:grpSpLocks/>
          </p:cNvGrpSpPr>
          <p:nvPr/>
        </p:nvGrpSpPr>
        <p:grpSpPr bwMode="auto">
          <a:xfrm>
            <a:off x="5943603" y="2990850"/>
            <a:ext cx="2895601" cy="1257300"/>
            <a:chOff x="3744" y="2352"/>
            <a:chExt cx="1824" cy="1056"/>
          </a:xfrm>
        </p:grpSpPr>
        <p:sp>
          <p:nvSpPr>
            <p:cNvPr id="352295" name="Oval 39"/>
            <p:cNvSpPr>
              <a:spLocks noChangeArrowheads="1"/>
            </p:cNvSpPr>
            <p:nvPr/>
          </p:nvSpPr>
          <p:spPr bwMode="auto">
            <a:xfrm>
              <a:off x="3840" y="2352"/>
              <a:ext cx="1728" cy="1056"/>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5400" algn="ctr">
              <a:solidFill>
                <a:srgbClr val="808080"/>
              </a:solidFill>
              <a:round/>
              <a:headEnd/>
              <a:tailEnd/>
            </a:ln>
            <a:effectLst/>
          </p:spPr>
          <p:txBody>
            <a:bodyPr wrap="none" anchor="ctr"/>
            <a:lstStyle/>
            <a:p>
              <a:pPr defTabSz="457200" fontAlgn="base">
                <a:lnSpc>
                  <a:spcPts val="2400"/>
                </a:lnSpc>
                <a:spcBef>
                  <a:spcPct val="50000"/>
                </a:spcBef>
                <a:spcAft>
                  <a:spcPct val="0"/>
                </a:spcAft>
                <a:defRPr/>
              </a:pPr>
              <a:endParaRPr lang="en-US" sz="2400">
                <a:solidFill>
                  <a:prstClr val="black"/>
                </a:solidFill>
                <a:ea typeface="ＭＳ Ｐゴシック" pitchFamily="34" charset="-128"/>
              </a:endParaRPr>
            </a:p>
          </p:txBody>
        </p:sp>
        <p:sp>
          <p:nvSpPr>
            <p:cNvPr id="539688" name="Text Box 40"/>
            <p:cNvSpPr txBox="1">
              <a:spLocks noChangeArrowheads="1"/>
            </p:cNvSpPr>
            <p:nvPr/>
          </p:nvSpPr>
          <p:spPr bwMode="auto">
            <a:xfrm>
              <a:off x="3744" y="2577"/>
              <a:ext cx="1680"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93688" indent="-293688"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57200" fontAlgn="base">
                <a:lnSpc>
                  <a:spcPts val="2400"/>
                </a:lnSpc>
                <a:spcBef>
                  <a:spcPct val="0"/>
                </a:spcBef>
                <a:spcAft>
                  <a:spcPct val="0"/>
                </a:spcAft>
              </a:pPr>
              <a:r>
                <a:rPr lang="en-US" sz="2000" dirty="0">
                  <a:solidFill>
                    <a:prstClr val="black"/>
                  </a:solidFill>
                  <a:ea typeface="ＭＳ Ｐゴシック" charset="-128"/>
                </a:rPr>
                <a:t>    When we are vigilant</a:t>
              </a:r>
            </a:p>
          </p:txBody>
        </p:sp>
      </p:grpSp>
      <p:grpSp>
        <p:nvGrpSpPr>
          <p:cNvPr id="539689" name="Group 68"/>
          <p:cNvGrpSpPr>
            <a:grpSpLocks/>
          </p:cNvGrpSpPr>
          <p:nvPr/>
        </p:nvGrpSpPr>
        <p:grpSpPr bwMode="auto">
          <a:xfrm>
            <a:off x="2974980" y="3657603"/>
            <a:ext cx="1109663" cy="794147"/>
            <a:chOff x="2709" y="2640"/>
            <a:chExt cx="699" cy="667"/>
          </a:xfrm>
        </p:grpSpPr>
        <p:sp>
          <p:nvSpPr>
            <p:cNvPr id="539690" name="Rectangle 69"/>
            <p:cNvSpPr>
              <a:spLocks noChangeArrowheads="1"/>
            </p:cNvSpPr>
            <p:nvPr/>
          </p:nvSpPr>
          <p:spPr bwMode="auto">
            <a:xfrm>
              <a:off x="2709" y="2640"/>
              <a:ext cx="699" cy="667"/>
            </a:xfrm>
            <a:prstGeom prst="rect">
              <a:avLst/>
            </a:prstGeom>
            <a:solidFill>
              <a:srgbClr val="FF3300"/>
            </a:solidFill>
            <a:ln w="9525">
              <a:miter lim="800000"/>
              <a:headEnd/>
              <a:tailEnd/>
            </a:ln>
            <a:scene3d>
              <a:camera prst="legacyObliqueTopRight"/>
              <a:lightRig rig="legacyFlat3" dir="b"/>
            </a:scene3d>
            <a:sp3d extrusionH="227000" prstMaterial="legacyMatte">
              <a:bevelT w="13500" h="13500" prst="angle"/>
              <a:bevelB w="13500" h="13500" prst="angle"/>
              <a:extrusionClr>
                <a:srgbClr val="FF3300"/>
              </a:extrusionClr>
            </a:sp3d>
          </p:spPr>
          <p:txBody>
            <a:bodyPr wrap="none" anchor="ctr">
              <a:flatTx/>
            </a:bodyP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sp>
          <p:nvSpPr>
            <p:cNvPr id="539691" name="Oval 70"/>
            <p:cNvSpPr>
              <a:spLocks noChangeArrowheads="1"/>
            </p:cNvSpPr>
            <p:nvPr/>
          </p:nvSpPr>
          <p:spPr bwMode="auto">
            <a:xfrm>
              <a:off x="2879" y="2720"/>
              <a:ext cx="201" cy="232"/>
            </a:xfrm>
            <a:prstGeom prst="ellipse">
              <a:avLst/>
            </a:prstGeom>
            <a:solidFill>
              <a:srgbClr val="000000"/>
            </a:solidFill>
            <a:ln w="12700">
              <a:solidFill>
                <a:srgbClr val="000000"/>
              </a:solidFill>
              <a:round/>
              <a:headEnd type="none" w="sm" len="sm"/>
              <a:tailEnd type="none" w="sm" len="sm"/>
            </a:ln>
          </p:spPr>
          <p:txBody>
            <a:bodyPr wrap="none" anchor="ctr"/>
            <a:lstStyle/>
            <a:p>
              <a:pPr defTabSz="457200" fontAlgn="base">
                <a:lnSpc>
                  <a:spcPts val="1800"/>
                </a:lnSpc>
                <a:spcBef>
                  <a:spcPct val="50000"/>
                </a:spcBef>
                <a:spcAft>
                  <a:spcPct val="0"/>
                </a:spcAft>
              </a:pPr>
              <a:endParaRPr lang="en-US">
                <a:solidFill>
                  <a:prstClr val="black"/>
                </a:solidFill>
                <a:ea typeface="ＭＳ Ｐゴシック" charset="-128"/>
              </a:endParaRPr>
            </a:p>
          </p:txBody>
        </p:sp>
      </p:grpSp>
      <p:sp>
        <p:nvSpPr>
          <p:cNvPr id="352299" name="Line 43"/>
          <p:cNvSpPr>
            <a:spLocks noChangeShapeType="1"/>
          </p:cNvSpPr>
          <p:nvPr/>
        </p:nvSpPr>
        <p:spPr bwMode="auto">
          <a:xfrm flipV="1">
            <a:off x="2790830" y="3804047"/>
            <a:ext cx="735013" cy="638175"/>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sp>
        <p:nvSpPr>
          <p:cNvPr id="539693" name="Text Box 80"/>
          <p:cNvSpPr txBox="1">
            <a:spLocks noChangeArrowheads="1"/>
          </p:cNvSpPr>
          <p:nvPr/>
        </p:nvSpPr>
        <p:spPr bwMode="auto">
          <a:xfrm>
            <a:off x="3384168" y="2534576"/>
            <a:ext cx="578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r>
              <a:rPr lang="en-US" sz="1600" dirty="0">
                <a:solidFill>
                  <a:prstClr val="black"/>
                </a:solidFill>
                <a:ea typeface="ＭＳ Ｐゴシック" charset="-128"/>
              </a:rPr>
              <a:t>ATC</a:t>
            </a:r>
          </a:p>
          <a:p>
            <a:pPr algn="r" defTabSz="457200" fontAlgn="base">
              <a:spcBef>
                <a:spcPct val="0"/>
              </a:spcBef>
              <a:spcAft>
                <a:spcPct val="0"/>
              </a:spcAft>
            </a:pPr>
            <a:endParaRPr lang="en-US" sz="1600" dirty="0">
              <a:solidFill>
                <a:srgbClr val="FF0000"/>
              </a:solidFill>
              <a:ea typeface="ＭＳ Ｐゴシック" charset="-128"/>
            </a:endParaRPr>
          </a:p>
        </p:txBody>
      </p:sp>
      <p:sp>
        <p:nvSpPr>
          <p:cNvPr id="539694" name="Text Box 96"/>
          <p:cNvSpPr txBox="1">
            <a:spLocks noChangeArrowheads="1"/>
          </p:cNvSpPr>
          <p:nvPr/>
        </p:nvSpPr>
        <p:spPr bwMode="auto">
          <a:xfrm>
            <a:off x="1866538" y="2062944"/>
            <a:ext cx="2514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lnSpc>
                <a:spcPts val="1800"/>
              </a:lnSpc>
              <a:spcBef>
                <a:spcPct val="0"/>
              </a:spcBef>
              <a:spcAft>
                <a:spcPct val="0"/>
              </a:spcAft>
            </a:pPr>
            <a:r>
              <a:rPr lang="en-US" sz="1600" dirty="0">
                <a:solidFill>
                  <a:prstClr val="black"/>
                </a:solidFill>
                <a:ea typeface="ＭＳ Ｐゴシック" charset="-128"/>
              </a:rPr>
              <a:t>Checklists</a:t>
            </a:r>
          </a:p>
          <a:p>
            <a:pPr algn="r" defTabSz="457200" fontAlgn="base">
              <a:lnSpc>
                <a:spcPts val="1800"/>
              </a:lnSpc>
              <a:spcBef>
                <a:spcPct val="0"/>
              </a:spcBef>
              <a:spcAft>
                <a:spcPct val="0"/>
              </a:spcAft>
            </a:pPr>
            <a:r>
              <a:rPr lang="en-US" sz="1600" dirty="0">
                <a:solidFill>
                  <a:srgbClr val="FF0000"/>
                </a:solidFill>
                <a:ea typeface="ＭＳ Ｐゴシック" charset="-128"/>
              </a:rPr>
              <a:t> </a:t>
            </a:r>
          </a:p>
        </p:txBody>
      </p:sp>
      <p:sp>
        <p:nvSpPr>
          <p:cNvPr id="331857" name="Text Box 81"/>
          <p:cNvSpPr txBox="1">
            <a:spLocks noChangeArrowheads="1"/>
          </p:cNvSpPr>
          <p:nvPr/>
        </p:nvSpPr>
        <p:spPr bwMode="auto">
          <a:xfrm>
            <a:off x="2790830" y="1605977"/>
            <a:ext cx="21957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r>
              <a:rPr lang="en-US" sz="1600" dirty="0">
                <a:solidFill>
                  <a:srgbClr val="000000"/>
                </a:solidFill>
                <a:ea typeface="ＭＳ Ｐゴシック" charset="-128"/>
              </a:rPr>
              <a:t>Situational Awareness</a:t>
            </a:r>
          </a:p>
          <a:p>
            <a:pPr algn="r" defTabSz="457200" fontAlgn="base">
              <a:spcBef>
                <a:spcPct val="0"/>
              </a:spcBef>
              <a:spcAft>
                <a:spcPct val="0"/>
              </a:spcAft>
            </a:pPr>
            <a:r>
              <a:rPr lang="en-US" sz="1600" dirty="0">
                <a:solidFill>
                  <a:srgbClr val="FF0000"/>
                </a:solidFill>
                <a:ea typeface="ＭＳ Ｐゴシック" charset="-128"/>
              </a:rPr>
              <a:t> </a:t>
            </a:r>
          </a:p>
        </p:txBody>
      </p:sp>
      <p:sp>
        <p:nvSpPr>
          <p:cNvPr id="539699" name="Text Box 51"/>
          <p:cNvSpPr txBox="1">
            <a:spLocks noChangeArrowheads="1"/>
          </p:cNvSpPr>
          <p:nvPr/>
        </p:nvSpPr>
        <p:spPr bwMode="auto">
          <a:xfrm>
            <a:off x="1021028" y="2"/>
            <a:ext cx="710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defTabSz="457200" fontAlgn="base">
              <a:spcBef>
                <a:spcPct val="50000"/>
              </a:spcBef>
              <a:spcAft>
                <a:spcPct val="0"/>
              </a:spcAft>
            </a:pPr>
            <a:r>
              <a:rPr lang="en-US" sz="4400" dirty="0">
                <a:solidFill>
                  <a:prstClr val="white"/>
                </a:solidFill>
                <a:ea typeface="ＭＳ Ｐゴシック" charset="-128"/>
              </a:rPr>
              <a:t>Threat</a:t>
            </a:r>
            <a:r>
              <a:rPr lang="en-US" sz="2400" dirty="0">
                <a:solidFill>
                  <a:prstClr val="white"/>
                </a:solidFill>
                <a:ea typeface="ＭＳ Ｐゴシック" charset="-128"/>
              </a:rPr>
              <a:t> </a:t>
            </a:r>
            <a:r>
              <a:rPr lang="en-US" sz="4400" dirty="0">
                <a:solidFill>
                  <a:prstClr val="white"/>
                </a:solidFill>
                <a:ea typeface="ＭＳ Ｐゴシック" charset="-128"/>
              </a:rPr>
              <a:t>and Error Management</a:t>
            </a:r>
          </a:p>
        </p:txBody>
      </p:sp>
      <p:sp>
        <p:nvSpPr>
          <p:cNvPr id="52" name="Text Box 81"/>
          <p:cNvSpPr txBox="1">
            <a:spLocks noChangeArrowheads="1"/>
          </p:cNvSpPr>
          <p:nvPr/>
        </p:nvSpPr>
        <p:spPr bwMode="auto">
          <a:xfrm>
            <a:off x="1158487" y="3598577"/>
            <a:ext cx="18133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r>
              <a:rPr lang="en-US" sz="1600" dirty="0">
                <a:solidFill>
                  <a:srgbClr val="000000"/>
                </a:solidFill>
                <a:ea typeface="ＭＳ Ｐゴシック" charset="-128"/>
              </a:rPr>
              <a:t>Approach Briefing</a:t>
            </a:r>
          </a:p>
          <a:p>
            <a:pPr algn="r" defTabSz="457200" fontAlgn="base">
              <a:spcBef>
                <a:spcPct val="0"/>
              </a:spcBef>
              <a:spcAft>
                <a:spcPct val="0"/>
              </a:spcAft>
            </a:pPr>
            <a:r>
              <a:rPr lang="en-US" sz="1600" dirty="0">
                <a:solidFill>
                  <a:srgbClr val="FF0000"/>
                </a:solidFill>
                <a:ea typeface="ＭＳ Ｐゴシック" charset="-128"/>
              </a:rPr>
              <a:t> </a:t>
            </a:r>
          </a:p>
        </p:txBody>
      </p:sp>
      <p:sp>
        <p:nvSpPr>
          <p:cNvPr id="53" name="Text Box 81"/>
          <p:cNvSpPr txBox="1">
            <a:spLocks noChangeArrowheads="1"/>
          </p:cNvSpPr>
          <p:nvPr/>
        </p:nvSpPr>
        <p:spPr bwMode="auto">
          <a:xfrm>
            <a:off x="2593358" y="3053777"/>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r>
              <a:rPr lang="en-US" sz="1600" dirty="0">
                <a:solidFill>
                  <a:srgbClr val="000000"/>
                </a:solidFill>
                <a:ea typeface="ＭＳ Ｐゴシック" charset="-128"/>
              </a:rPr>
              <a:t>Profiles</a:t>
            </a:r>
          </a:p>
          <a:p>
            <a:pPr algn="r" defTabSz="457200" fontAlgn="base">
              <a:spcBef>
                <a:spcPct val="0"/>
              </a:spcBef>
              <a:spcAft>
                <a:spcPct val="0"/>
              </a:spcAft>
            </a:pPr>
            <a:r>
              <a:rPr lang="en-US" sz="1600" dirty="0">
                <a:solidFill>
                  <a:srgbClr val="FF0000"/>
                </a:solidFill>
                <a:ea typeface="ＭＳ Ｐゴシック" charset="-128"/>
              </a:rPr>
              <a:t> </a:t>
            </a:r>
          </a:p>
        </p:txBody>
      </p:sp>
      <p:sp>
        <p:nvSpPr>
          <p:cNvPr id="55" name="Text Box 84"/>
          <p:cNvSpPr txBox="1">
            <a:spLocks noChangeArrowheads="1"/>
          </p:cNvSpPr>
          <p:nvPr/>
        </p:nvSpPr>
        <p:spPr bwMode="auto">
          <a:xfrm>
            <a:off x="4868927" y="1047750"/>
            <a:ext cx="6174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fontAlgn="base">
              <a:spcBef>
                <a:spcPct val="0"/>
              </a:spcBef>
              <a:spcAft>
                <a:spcPct val="0"/>
              </a:spcAft>
            </a:pPr>
            <a:r>
              <a:rPr lang="en-US" sz="1600" dirty="0">
                <a:solidFill>
                  <a:prstClr val="black"/>
                </a:solidFill>
                <a:ea typeface="ＭＳ Ｐゴシック" charset="-128"/>
              </a:rPr>
              <a:t>FMS</a:t>
            </a:r>
          </a:p>
        </p:txBody>
      </p:sp>
      <p:sp>
        <p:nvSpPr>
          <p:cNvPr id="60" name="Line 51"/>
          <p:cNvSpPr>
            <a:spLocks noChangeShapeType="1"/>
          </p:cNvSpPr>
          <p:nvPr/>
        </p:nvSpPr>
        <p:spPr bwMode="auto">
          <a:xfrm>
            <a:off x="6201221" y="1358587"/>
            <a:ext cx="1219200" cy="931068"/>
          </a:xfrm>
          <a:prstGeom prst="line">
            <a:avLst/>
          </a:prstGeom>
          <a:noFill/>
          <a:ln w="76200">
            <a:pattFill prst="pct50">
              <a:fgClr>
                <a:schemeClr val="tx1"/>
              </a:fgClr>
              <a:bgClr>
                <a:srgbClr val="FFFFFF"/>
              </a:bgClr>
            </a:pattFill>
            <a:round/>
            <a:headEnd/>
            <a:tailEnd type="stealth"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US">
              <a:solidFill>
                <a:prstClr val="black"/>
              </a:solidFill>
              <a:ea typeface="ＭＳ Ｐゴシック" charset="-128"/>
            </a:endParaRPr>
          </a:p>
        </p:txBody>
      </p:sp>
      <p:sp>
        <p:nvSpPr>
          <p:cNvPr id="3" name="TextBox 2"/>
          <p:cNvSpPr txBox="1"/>
          <p:nvPr/>
        </p:nvSpPr>
        <p:spPr>
          <a:xfrm>
            <a:off x="6477004" y="2343150"/>
            <a:ext cx="2532809" cy="369332"/>
          </a:xfrm>
          <a:prstGeom prst="rect">
            <a:avLst/>
          </a:prstGeom>
          <a:noFill/>
        </p:spPr>
        <p:txBody>
          <a:bodyPr wrap="none" rtlCol="0">
            <a:spAutoFit/>
          </a:bodyPr>
          <a:lstStyle/>
          <a:p>
            <a:pPr defTabSz="457200" fontAlgn="base">
              <a:spcBef>
                <a:spcPct val="0"/>
              </a:spcBef>
              <a:spcAft>
                <a:spcPct val="0"/>
              </a:spcAft>
            </a:pPr>
            <a:r>
              <a:rPr lang="en-US" dirty="0">
                <a:solidFill>
                  <a:srgbClr val="00B050"/>
                </a:solidFill>
                <a:ea typeface="ＭＳ Ｐゴシック" charset="-128"/>
              </a:rPr>
              <a:t>Correct Airport / Runway</a:t>
            </a:r>
          </a:p>
        </p:txBody>
      </p:sp>
    </p:spTree>
    <p:extLst>
      <p:ext uri="{BB962C8B-B14F-4D97-AF65-F5344CB8AC3E}">
        <p14:creationId xmlns:p14="http://schemas.microsoft.com/office/powerpoint/2010/main" val="14101985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2299"/>
                                        </p:tgtEl>
                                        <p:attrNameLst>
                                          <p:attrName>style.visibility</p:attrName>
                                        </p:attrNameLst>
                                      </p:cBhvr>
                                      <p:to>
                                        <p:strVal val="visible"/>
                                      </p:to>
                                    </p:set>
                                    <p:animEffect transition="in" filter="wipe(down)">
                                      <p:cBhvr>
                                        <p:cTn id="7" dur="500"/>
                                        <p:tgtEl>
                                          <p:spTgt spid="35229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52300"/>
                                        </p:tgtEl>
                                        <p:attrNameLst>
                                          <p:attrName>style.visibility</p:attrName>
                                        </p:attrNameLst>
                                      </p:cBhvr>
                                      <p:to>
                                        <p:strVal val="visible"/>
                                      </p:to>
                                    </p:set>
                                    <p:animEffect transition="in" filter="wipe(down)">
                                      <p:cBhvr>
                                        <p:cTn id="11" dur="500"/>
                                        <p:tgtEl>
                                          <p:spTgt spid="35230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52301"/>
                                        </p:tgtEl>
                                        <p:attrNameLst>
                                          <p:attrName>style.visibility</p:attrName>
                                        </p:attrNameLst>
                                      </p:cBhvr>
                                      <p:to>
                                        <p:strVal val="visible"/>
                                      </p:to>
                                    </p:set>
                                    <p:animEffect transition="in" filter="wipe(down)">
                                      <p:cBhvr>
                                        <p:cTn id="15" dur="500"/>
                                        <p:tgtEl>
                                          <p:spTgt spid="352301"/>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2302"/>
                                        </p:tgtEl>
                                        <p:attrNameLst>
                                          <p:attrName>style.visibility</p:attrName>
                                        </p:attrNameLst>
                                      </p:cBhvr>
                                      <p:to>
                                        <p:strVal val="visible"/>
                                      </p:to>
                                    </p:set>
                                    <p:animEffect transition="in" filter="wipe(down)">
                                      <p:cBhvr>
                                        <p:cTn id="19" dur="500"/>
                                        <p:tgtEl>
                                          <p:spTgt spid="352302"/>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52303"/>
                                        </p:tgtEl>
                                        <p:attrNameLst>
                                          <p:attrName>style.visibility</p:attrName>
                                        </p:attrNameLst>
                                      </p:cBhvr>
                                      <p:to>
                                        <p:strVal val="visible"/>
                                      </p:to>
                                    </p:set>
                                    <p:animEffect transition="in" filter="wipe(down)">
                                      <p:cBhvr>
                                        <p:cTn id="23" dur="500"/>
                                        <p:tgtEl>
                                          <p:spTgt spid="352303"/>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52304"/>
                                        </p:tgtEl>
                                        <p:attrNameLst>
                                          <p:attrName>style.visibility</p:attrName>
                                        </p:attrNameLst>
                                      </p:cBhvr>
                                      <p:to>
                                        <p:strVal val="visible"/>
                                      </p:to>
                                    </p:set>
                                    <p:animEffect transition="in" filter="wipe(down)">
                                      <p:cBhvr>
                                        <p:cTn id="27" dur="500"/>
                                        <p:tgtEl>
                                          <p:spTgt spid="35230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539686"/>
                                        </p:tgtEl>
                                        <p:attrNameLst>
                                          <p:attrName>style.visibility</p:attrName>
                                        </p:attrNameLst>
                                      </p:cBhvr>
                                      <p:to>
                                        <p:strVal val="visible"/>
                                      </p:to>
                                    </p:set>
                                    <p:animEffect transition="in" filter="fade">
                                      <p:cBhvr>
                                        <p:cTn id="35" dur="1000"/>
                                        <p:tgtEl>
                                          <p:spTgt spid="539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04" grpId="0" animBg="1"/>
      <p:bldP spid="352303" grpId="0" animBg="1"/>
      <p:bldP spid="352302" grpId="0" animBg="1"/>
      <p:bldP spid="352301" grpId="0" animBg="1"/>
      <p:bldP spid="352300" grpId="0" animBg="1"/>
      <p:bldP spid="352299" grpId="0" animBg="1"/>
      <p:bldP spid="6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200152"/>
            <a:ext cx="8229600" cy="3394075"/>
          </a:xfrm>
        </p:spPr>
        <p:txBody>
          <a:bodyPr/>
          <a:lstStyle/>
          <a:p>
            <a:pPr>
              <a:buNone/>
            </a:pPr>
            <a:r>
              <a:rPr lang="en-US" dirty="0"/>
              <a:t> </a:t>
            </a:r>
          </a:p>
          <a:p>
            <a:pPr>
              <a:buNone/>
            </a:pPr>
            <a:endParaRPr lang="en-US" dirty="0"/>
          </a:p>
          <a:p>
            <a:pPr>
              <a:buNone/>
            </a:pPr>
            <a:endParaRPr lang="en-US" dirty="0"/>
          </a:p>
        </p:txBody>
      </p:sp>
      <p:sp>
        <p:nvSpPr>
          <p:cNvPr id="9" name="Title 1"/>
          <p:cNvSpPr>
            <a:spLocks noGrp="1"/>
          </p:cNvSpPr>
          <p:nvPr>
            <p:ph type="title" idx="4294967295"/>
          </p:nvPr>
        </p:nvSpPr>
        <p:spPr>
          <a:xfrm>
            <a:off x="152400" y="-95250"/>
            <a:ext cx="8458200" cy="857250"/>
          </a:xfrm>
        </p:spPr>
        <p:txBody>
          <a:bodyPr>
            <a:normAutofit fontScale="90000"/>
          </a:bodyPr>
          <a:lstStyle/>
          <a:p>
            <a:pPr eaLnBrk="1" hangingPunct="1"/>
            <a:r>
              <a:rPr lang="en-US" cap="none" dirty="0">
                <a:solidFill>
                  <a:schemeClr val="bg1"/>
                </a:solidFill>
                <a:latin typeface="Arial" charset="0"/>
                <a:ea typeface="ＭＳ Ｐゴシック" charset="-128"/>
                <a:cs typeface="Arial" charset="0"/>
              </a:rPr>
              <a:t>ATC LAST MINUTE INSTRUCTION</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429" t="7184" r="23153" b="26486"/>
          <a:stretch/>
        </p:blipFill>
        <p:spPr>
          <a:xfrm>
            <a:off x="808078" y="742952"/>
            <a:ext cx="2870791" cy="3946921"/>
          </a:xfrm>
          <a:prstGeom prst="rect">
            <a:avLst/>
          </a:prstGeom>
          <a:effectLst>
            <a:outerShdw blurRad="50800" dist="101600" dir="2700000" algn="tl" rotWithShape="0">
              <a:prstClr val="black">
                <a:alpha val="40000"/>
              </a:prstClr>
            </a:outerShdw>
          </a:effectLst>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481" t="20741" b="5849"/>
          <a:stretch/>
        </p:blipFill>
        <p:spPr>
          <a:xfrm>
            <a:off x="4667693" y="742952"/>
            <a:ext cx="3761932" cy="3921669"/>
          </a:xfrm>
          <a:prstGeom prst="rect">
            <a:avLst/>
          </a:prstGeom>
          <a:effectLst>
            <a:outerShdw blurRad="50800" dist="101600" dir="2700000" algn="tl" rotWithShape="0">
              <a:prstClr val="black">
                <a:alpha val="40000"/>
              </a:prstClr>
            </a:outerShdw>
          </a:effectLst>
        </p:spPr>
      </p:pic>
      <p:cxnSp>
        <p:nvCxnSpPr>
          <p:cNvPr id="24" name="Straight Arrow Connector 23"/>
          <p:cNvCxnSpPr/>
          <p:nvPr/>
        </p:nvCxnSpPr>
        <p:spPr>
          <a:xfrm>
            <a:off x="3962404" y="3646506"/>
            <a:ext cx="2281459" cy="304801"/>
          </a:xfrm>
          <a:prstGeom prst="straightConnector1">
            <a:avLst/>
          </a:prstGeom>
          <a:ln w="44450">
            <a:solidFill>
              <a:srgbClr val="FF0000"/>
            </a:solidFill>
            <a:tailEnd type="arrow"/>
          </a:ln>
          <a:effectLst>
            <a:outerShdw blurRad="50800" dist="50800" dir="5400000" algn="ctr" rotWithShape="0">
              <a:schemeClr val="bg1">
                <a:lumMod val="50000"/>
              </a:scheme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477004" y="2121374"/>
            <a:ext cx="789055" cy="1781247"/>
          </a:xfrm>
          <a:prstGeom prst="straightConnector1">
            <a:avLst/>
          </a:prstGeom>
          <a:ln w="44450">
            <a:solidFill>
              <a:srgbClr val="FF0000"/>
            </a:solidFill>
            <a:tailEnd type="arrow"/>
          </a:ln>
          <a:effectLst>
            <a:outerShdw blurRad="50800" dist="50800" dir="5400000" algn="ctr" rotWithShape="0">
              <a:schemeClr val="bg1">
                <a:lumMod val="50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9797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Approach Briefing</a:t>
            </a:r>
          </a:p>
        </p:txBody>
      </p:sp>
      <p:sp>
        <p:nvSpPr>
          <p:cNvPr id="6" name="TextBox 5"/>
          <p:cNvSpPr txBox="1"/>
          <p:nvPr/>
        </p:nvSpPr>
        <p:spPr>
          <a:xfrm>
            <a:off x="6705600" y="1276350"/>
            <a:ext cx="2286000" cy="1477328"/>
          </a:xfrm>
          <a:prstGeom prst="rect">
            <a:avLst/>
          </a:prstGeom>
          <a:noFill/>
        </p:spPr>
        <p:txBody>
          <a:bodyPr wrap="square" rtlCol="0">
            <a:spAutoFit/>
          </a:bodyPr>
          <a:lstStyle/>
          <a:p>
            <a:pPr marL="285750" indent="-285750">
              <a:buFont typeface="Wingdings" pitchFamily="2" charset="2"/>
              <a:buChar char="Ø"/>
            </a:pPr>
            <a:r>
              <a:rPr lang="en-US" dirty="0">
                <a:solidFill>
                  <a:prstClr val="black"/>
                </a:solidFill>
              </a:rPr>
              <a:t>What details of the area may you include in your brief if you were landing here?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243" y="590551"/>
            <a:ext cx="3332561" cy="444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 y="601029"/>
            <a:ext cx="3324702" cy="443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9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8458200" cy="857250"/>
          </a:xfrm>
        </p:spPr>
        <p:txBody>
          <a:bodyPr/>
          <a:lstStyle/>
          <a:p>
            <a:r>
              <a:rPr lang="en-US" dirty="0">
                <a:solidFill>
                  <a:schemeClr val="bg1"/>
                </a:solidFill>
              </a:rPr>
              <a:t>Summary</a:t>
            </a:r>
          </a:p>
        </p:txBody>
      </p:sp>
      <p:sp>
        <p:nvSpPr>
          <p:cNvPr id="3" name="Content Placeholder 2"/>
          <p:cNvSpPr>
            <a:spLocks noGrp="1"/>
          </p:cNvSpPr>
          <p:nvPr>
            <p:ph idx="4294967295"/>
          </p:nvPr>
        </p:nvSpPr>
        <p:spPr>
          <a:xfrm>
            <a:off x="0" y="1082677"/>
            <a:ext cx="8839200" cy="3394075"/>
          </a:xfrm>
        </p:spPr>
        <p:txBody>
          <a:bodyPr>
            <a:normAutofit lnSpcReduction="10000"/>
          </a:bodyPr>
          <a:lstStyle/>
          <a:p>
            <a:pPr marL="512763" indent="-512763">
              <a:buFont typeface="Wingdings" pitchFamily="2" charset="2"/>
              <a:buChar char="Ø"/>
            </a:pPr>
            <a:r>
              <a:rPr lang="en-US" sz="2400" dirty="0"/>
              <a:t>Identified threats and responsibilities for IFR to VMC operations</a:t>
            </a:r>
          </a:p>
          <a:p>
            <a:pPr marL="0" indent="0">
              <a:buNone/>
            </a:pPr>
            <a:endParaRPr lang="en-US" sz="1400" dirty="0"/>
          </a:p>
          <a:p>
            <a:pPr marL="512763" indent="-512763">
              <a:buFont typeface="Wingdings" pitchFamily="2" charset="2"/>
              <a:buChar char="Ø"/>
            </a:pPr>
            <a:r>
              <a:rPr lang="en-US" sz="2400" dirty="0"/>
              <a:t>Discussed using the tools available for visual approach threat mitigation</a:t>
            </a:r>
          </a:p>
          <a:p>
            <a:pPr marL="0" indent="0">
              <a:buNone/>
            </a:pPr>
            <a:endParaRPr lang="en-US" sz="1200" dirty="0"/>
          </a:p>
          <a:p>
            <a:pPr marL="512763" indent="-512763">
              <a:buFont typeface="Wingdings" pitchFamily="2" charset="2"/>
              <a:buChar char="Ø"/>
            </a:pPr>
            <a:r>
              <a:rPr lang="en-US" sz="2400" dirty="0"/>
              <a:t>Avoid accepting last minute ATC constraints to visual approaches unless you know you are able to comply with them.</a:t>
            </a:r>
          </a:p>
          <a:p>
            <a:pPr marL="512763" indent="-512763">
              <a:buFont typeface="Wingdings" pitchFamily="2" charset="2"/>
              <a:buChar char="Ø"/>
            </a:pPr>
            <a:endParaRPr lang="en-US" sz="1200" dirty="0"/>
          </a:p>
          <a:p>
            <a:pPr marL="512763" indent="-512763">
              <a:buFont typeface="Wingdings" pitchFamily="2" charset="2"/>
              <a:buChar char="Ø"/>
            </a:pPr>
            <a:r>
              <a:rPr lang="en-US" sz="2400" dirty="0"/>
              <a:t>Consider the threats which may not be so obvious when conducting visual approaches.</a:t>
            </a:r>
          </a:p>
        </p:txBody>
      </p:sp>
    </p:spTree>
    <p:extLst>
      <p:ext uri="{BB962C8B-B14F-4D97-AF65-F5344CB8AC3E}">
        <p14:creationId xmlns:p14="http://schemas.microsoft.com/office/powerpoint/2010/main" val="8262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0"/>
  <p:tag name="ARTICULATE_DESIGN_ID_2_OFFICE THEME" val="6EMqXwQQ"/>
  <p:tag name="ARTICULATE_DESIGN_ID_1_OFFICE THEME" val="EcIEIPGb"/>
  <p:tag name="ARTICULATE_DESIGN_ID_3_OFFICE THEME" val="lGAln69a"/>
  <p:tag name="ARTICULATE_DESIGN_ID_4_OFFICE THEME" val="2UwYQfXb"/>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7479</Words>
  <Application>Microsoft Office PowerPoint</Application>
  <PresentationFormat>On-screen Show (16:9)</PresentationFormat>
  <Paragraphs>847</Paragraphs>
  <Slides>100</Slides>
  <Notes>59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100</vt:i4>
      </vt:variant>
    </vt:vector>
  </HeadingPairs>
  <TitlesOfParts>
    <vt:vector size="108" baseType="lpstr">
      <vt:lpstr>Arial</vt:lpstr>
      <vt:lpstr>Calibri</vt:lpstr>
      <vt:lpstr>Franklin Gothic Book</vt:lpstr>
      <vt:lpstr>Wingdings</vt:lpstr>
      <vt:lpstr>1_Office Theme</vt:lpstr>
      <vt:lpstr>2_Office Theme</vt:lpstr>
      <vt:lpstr>3_Office Theme</vt:lpstr>
      <vt:lpstr>4_Office Theme</vt:lpstr>
      <vt:lpstr>2014  Non- Aircraft Specific </vt:lpstr>
      <vt:lpstr>PowerPoint Presentation</vt:lpstr>
      <vt:lpstr>NAVIGATION DEVIATIONS</vt:lpstr>
      <vt:lpstr>PowerPoint Presentation</vt:lpstr>
      <vt:lpstr>PowerPoint Presentation</vt:lpstr>
      <vt:lpstr>PowerPoint Presentation</vt:lpstr>
      <vt:lpstr>PowerPoint Presentation</vt:lpstr>
      <vt:lpstr>PowerPoint Presentation</vt:lpstr>
      <vt:lpstr>PowerPoint Presentation</vt:lpstr>
      <vt:lpstr>Mitigating techniques</vt:lpstr>
      <vt:lpstr>PowerPoint Presentation</vt:lpstr>
      <vt:lpstr>PowerPoint Presentation</vt:lpstr>
      <vt:lpstr>PowerPoint Presentation</vt:lpstr>
      <vt:lpstr>PowerPoint Presentation</vt:lpstr>
      <vt:lpstr>PDC Clearances</vt:lpstr>
      <vt:lpstr>PRE-DEPARTURE  CLEARANCES</vt:lpstr>
      <vt:lpstr>PowerPoint Presentation</vt:lpstr>
      <vt:lpstr>PowerPoint Presentation</vt:lpstr>
      <vt:lpstr>PowerPoint Presentation</vt:lpstr>
      <vt:lpstr>PowerPoint Presentation</vt:lpstr>
      <vt:lpstr>FMS Programming</vt:lpstr>
      <vt:lpstr>FMS Programming</vt:lpstr>
      <vt:lpstr>PowerPoint Presentation</vt:lpstr>
      <vt:lpstr>TAKEAWAYS</vt:lpstr>
      <vt:lpstr>PowerPoint Presentation</vt:lpstr>
      <vt:lpstr>Altitude Deviations</vt:lpstr>
      <vt:lpstr>PowerPoint Presentation</vt:lpstr>
      <vt:lpstr>Leading Cause?</vt:lpstr>
      <vt:lpstr>Where?</vt:lpstr>
      <vt:lpstr>Operational and Human Factors</vt:lpstr>
      <vt:lpstr>Pilot/Aircraft Interface</vt:lpstr>
      <vt:lpstr>Pilot/Aircraft Interface</vt:lpstr>
      <vt:lpstr>Pilot/Controller Interface</vt:lpstr>
      <vt:lpstr>Pilot/Controller Interface</vt:lpstr>
      <vt:lpstr>PF/PM Interface</vt:lpstr>
      <vt:lpstr>PF/PM Interface</vt:lpstr>
      <vt:lpstr>ATC Causal Factors</vt:lpstr>
      <vt:lpstr>Prevention Strategies</vt:lpstr>
      <vt:lpstr>Prevention Strategies</vt:lpstr>
      <vt:lpstr>Prevention Strategies</vt:lpstr>
      <vt:lpstr>Prevention Strategies</vt:lpstr>
      <vt:lpstr>Scenarios and Exercises</vt:lpstr>
      <vt:lpstr>Descent Planning  Checking the FMS Programming</vt:lpstr>
      <vt:lpstr>At IPUMY: “Descend and maintain 8,000.”</vt:lpstr>
      <vt:lpstr>At MISEN: “Descend via the KEPEC 3 Arrival.”</vt:lpstr>
      <vt:lpstr>At STAVE: “Descend and maintain 3,000”.</vt:lpstr>
      <vt:lpstr>PowerPoint Presentation</vt:lpstr>
      <vt:lpstr>PowerPoint Presentation</vt:lpstr>
      <vt:lpstr>Runway Incursions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Airport Sign and Marking Review</vt:lpstr>
      <vt:lpstr>Airport Sign and Marking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Arrivals   </vt:lpstr>
      <vt:lpstr>Overview</vt:lpstr>
      <vt:lpstr>Statistically</vt:lpstr>
      <vt:lpstr>Pilot responsibilities</vt:lpstr>
      <vt:lpstr>Pilot responsibilities</vt:lpstr>
      <vt:lpstr>Pilot responsibilities</vt:lpstr>
      <vt:lpstr>Pilot Responsibilities</vt:lpstr>
      <vt:lpstr>PowerPoint Presentation</vt:lpstr>
      <vt:lpstr>Threat Identification</vt:lpstr>
      <vt:lpstr>Threat Identification</vt:lpstr>
      <vt:lpstr>PRE-DEPARTURE SAFETY BRIEF</vt:lpstr>
      <vt:lpstr>PRE-DEPARTURE SAFETY BRIEF / DEPARTURE BRIEFING</vt:lpstr>
      <vt:lpstr>PowerPoint Presentation</vt:lpstr>
      <vt:lpstr>Call traffic in sight…</vt:lpstr>
      <vt:lpstr>Wrong runway</vt:lpstr>
      <vt:lpstr>Similar Airports</vt:lpstr>
      <vt:lpstr>Similar Airports</vt:lpstr>
      <vt:lpstr>PowerPoint Presentation</vt:lpstr>
      <vt:lpstr>ATC LAST MINUTE INSTRUCTION</vt:lpstr>
      <vt:lpstr>Approach Briefing</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Non- Aircraft Specific</dc:title>
  <dc:creator/>
  <cp:lastModifiedBy/>
  <cp:revision>17</cp:revision>
  <dcterms:created xsi:type="dcterms:W3CDTF">2006-08-16T00:00:00Z</dcterms:created>
  <dcterms:modified xsi:type="dcterms:W3CDTF">2020-01-17T14:37:31Z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C186C0E4-6263-470B-9DAE-C3027E44EAC0</vt:lpwstr>
  </property>
  <property fmtid="{D5CDD505-2E9C-101B-9397-08002B2CF9AE}" pid="3" name="ArticulatePath">
    <vt:lpwstr>2014 Pilot Recurrent Pres Day 2 Rev 0</vt:lpwstr>
  </property>
</Properties>
</file>